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1" r:id="rId9"/>
    <p:sldId id="256" r:id="rId10"/>
    <p:sldId id="257" r:id="rId11"/>
    <p:sldId id="258" r:id="rId12"/>
    <p:sldId id="259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85"/>
    <p:restoredTop sz="94651"/>
  </p:normalViewPr>
  <p:slideViewPr>
    <p:cSldViewPr snapToGrid="0" snapToObjects="1">
      <p:cViewPr varScale="1">
        <p:scale>
          <a:sx n="100" d="100"/>
          <a:sy n="100" d="100"/>
        </p:scale>
        <p:origin x="176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94640F5-42CD-3A4B-A089-32230E6CB154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B9A640B-0374-284F-A636-ACD7F40DB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Misophonia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been theorized that the structures of the brain involved with fight or flight are activated by the trigger sounds of </a:t>
            </a:r>
            <a:r>
              <a:rPr lang="en-US" dirty="0" err="1" smtClean="0"/>
              <a:t>misophonic</a:t>
            </a:r>
            <a:r>
              <a:rPr lang="en-US" dirty="0" smtClean="0"/>
              <a:t> patients.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1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1"/>
            <a:ext cx="9724016" cy="630382"/>
          </a:xfrm>
        </p:spPr>
        <p:txBody>
          <a:bodyPr>
            <a:normAutofit fontScale="90000"/>
          </a:bodyPr>
          <a:lstStyle/>
          <a:p>
            <a:r>
              <a:rPr lang="en-US" noProof="0" dirty="0" smtClean="0"/>
              <a:t>Acronyms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406" y="1316183"/>
            <a:ext cx="11058630" cy="4433021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600" dirty="0" smtClean="0"/>
              <a:t>NASEM – national academies of science and medicine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 smtClean="0"/>
              <a:t>PCAST – president’s council on science and technology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 smtClean="0"/>
              <a:t>CTA – Consumer Technology Association </a:t>
            </a:r>
            <a:r>
              <a:rPr lang="en-US" sz="2800" dirty="0" smtClean="0"/>
              <a:t>(BOSE, APPLE, etc.)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 smtClean="0"/>
              <a:t>PSAP – personal sound amplification products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950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Disruptive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r>
              <a:rPr lang="en-US" dirty="0" smtClean="0"/>
              <a:t>➤Microsoft</a:t>
            </a:r>
          </a:p>
          <a:p>
            <a:r>
              <a:rPr lang="en-US" dirty="0" smtClean="0"/>
              <a:t>➤Apple</a:t>
            </a:r>
          </a:p>
          <a:p>
            <a:r>
              <a:rPr lang="en-US" dirty="0" smtClean="0"/>
              <a:t>➤Internet sales</a:t>
            </a:r>
          </a:p>
          <a:p>
            <a:r>
              <a:rPr lang="en-US" dirty="0" smtClean="0"/>
              <a:t>➤Amazon</a:t>
            </a:r>
          </a:p>
          <a:p>
            <a:r>
              <a:rPr lang="en-US" dirty="0" smtClean="0"/>
              <a:t>➤Audiologists allowed to dispense by ethical standards</a:t>
            </a:r>
          </a:p>
        </p:txBody>
      </p:sp>
    </p:spTree>
    <p:extLst>
      <p:ext uri="{BB962C8B-B14F-4D97-AF65-F5344CB8AC3E}">
        <p14:creationId xmlns:p14="http://schemas.microsoft.com/office/powerpoint/2010/main" val="671510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7895" y="103909"/>
            <a:ext cx="9114416" cy="699655"/>
          </a:xfrm>
        </p:spPr>
        <p:txBody>
          <a:bodyPr>
            <a:normAutofit fontScale="90000"/>
          </a:bodyPr>
          <a:lstStyle/>
          <a:p>
            <a:pPr algn="ctr"/>
            <a:r>
              <a:rPr lang="en-US" noProof="0" dirty="0" smtClean="0"/>
              <a:t>OTC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52944"/>
            <a:ext cx="10668000" cy="5527965"/>
          </a:xfrm>
        </p:spPr>
        <p:txBody>
          <a:bodyPr>
            <a:normAutofit fontScale="850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4600" dirty="0" smtClean="0"/>
              <a:t>House passed the bill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600" dirty="0" smtClean="0"/>
              <a:t>Senate passed the bill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600" dirty="0" smtClean="0"/>
              <a:t>President signed it into law 8/19/17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600" dirty="0" smtClean="0"/>
              <a:t>Manufacturers foot the bill for the program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600" dirty="0" smtClean="0"/>
              <a:t>FDA is now funded through 2022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600" dirty="0" smtClean="0"/>
              <a:t>FDA has up to 3 years to implement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600" dirty="0" smtClean="0"/>
              <a:t>Expected to be fast tracked, however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600" dirty="0" smtClean="0"/>
              <a:t>Then what?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711" y="0"/>
            <a:ext cx="8934307" cy="1129145"/>
          </a:xfrm>
        </p:spPr>
        <p:txBody>
          <a:bodyPr>
            <a:normAutofit fontScale="90000"/>
          </a:bodyPr>
          <a:lstStyle/>
          <a:p>
            <a:pPr algn="ctr"/>
            <a:r>
              <a:rPr lang="en-US" noProof="0" dirty="0" smtClean="0"/>
              <a:t>What needs to be decided?</a:t>
            </a:r>
            <a:br>
              <a:rPr lang="en-US" noProof="0" dirty="0" smtClean="0"/>
            </a:br>
            <a:r>
              <a:rPr lang="en-US" dirty="0" smtClean="0"/>
              <a:t>What State legislative actions are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092" y="1586345"/>
            <a:ext cx="10208926" cy="54102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Who will be selling them?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Who will be programming them?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How do they compete against traditional aids?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Who will be servicing them?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How effective will they be?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How will this impact my income?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What do we need to do to capitalize on this?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Should you proactively mention OTC to patients?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8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Brain Basis for Misophonia</a:t>
            </a:r>
            <a:br>
              <a:rPr lang="en-US" dirty="0" smtClean="0"/>
            </a:br>
            <a:r>
              <a:rPr lang="en-US" sz="1800" dirty="0" smtClean="0"/>
              <a:t>Kumar, </a:t>
            </a:r>
            <a:r>
              <a:rPr lang="en-US" sz="1800" dirty="0" err="1" smtClean="0"/>
              <a:t>Tansley</a:t>
            </a:r>
            <a:r>
              <a:rPr lang="en-US" sz="1800" dirty="0" smtClean="0"/>
              <a:t>-Hancock, </a:t>
            </a:r>
            <a:r>
              <a:rPr lang="en-US" sz="1800" dirty="0" err="1" smtClean="0"/>
              <a:t>Sedley</a:t>
            </a:r>
            <a:r>
              <a:rPr lang="en-US" sz="1800" dirty="0" smtClean="0"/>
              <a:t>, Winston, Callaghan, Allen, Cope, Gander, </a:t>
            </a:r>
            <a:r>
              <a:rPr lang="en-US" sz="1800" dirty="0" err="1" smtClean="0"/>
              <a:t>Bamiou</a:t>
            </a:r>
            <a:r>
              <a:rPr lang="en-US" sz="1800" dirty="0" smtClean="0"/>
              <a:t>, and Griffiths</a:t>
            </a:r>
            <a:br>
              <a:rPr lang="en-US" sz="1800" dirty="0" smtClean="0"/>
            </a:br>
            <a:r>
              <a:rPr lang="en-US" sz="1800" dirty="0" smtClean="0"/>
              <a:t>Current Biology, February 20, 2017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801" y="2438399"/>
            <a:ext cx="10018713" cy="3117273"/>
          </a:xfrm>
        </p:spPr>
        <p:txBody>
          <a:bodyPr/>
          <a:lstStyle/>
          <a:p>
            <a:r>
              <a:rPr lang="en-US" dirty="0" smtClean="0"/>
              <a:t>fMRI studies have confirmed that trigger sounds elicited and exaggerated response in the area of the Anterior insular cortex (AIC) and a network of regions that are responsible for emotional processing.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6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3185" y="2805545"/>
            <a:ext cx="4680963" cy="3124201"/>
          </a:xfrm>
        </p:spPr>
        <p:txBody>
          <a:bodyPr/>
          <a:lstStyle/>
          <a:p>
            <a:r>
              <a:rPr lang="en-US" dirty="0" smtClean="0"/>
              <a:t>Ventromedial prefrontal cortex</a:t>
            </a:r>
          </a:p>
          <a:p>
            <a:r>
              <a:rPr lang="en-US" dirty="0" smtClean="0"/>
              <a:t>Posteromedial cortex</a:t>
            </a:r>
          </a:p>
          <a:p>
            <a:r>
              <a:rPr lang="en-US" dirty="0" smtClean="0"/>
              <a:t>Hippocampus </a:t>
            </a:r>
          </a:p>
          <a:p>
            <a:r>
              <a:rPr lang="en-US" dirty="0" smtClean="0"/>
              <a:t>Amygdala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2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sounds elicited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6385" y="2798619"/>
            <a:ext cx="6814563" cy="2590800"/>
          </a:xfrm>
        </p:spPr>
        <p:txBody>
          <a:bodyPr/>
          <a:lstStyle/>
          <a:p>
            <a:r>
              <a:rPr lang="en-US" dirty="0" smtClean="0"/>
              <a:t>Increased heart rate</a:t>
            </a:r>
          </a:p>
          <a:p>
            <a:r>
              <a:rPr lang="en-US" dirty="0" smtClean="0"/>
              <a:t>Galvanic skin responses</a:t>
            </a:r>
          </a:p>
          <a:p>
            <a:r>
              <a:rPr lang="en-US" dirty="0" smtClean="0"/>
              <a:t>These are typical of the fight or flight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2158" y="2563091"/>
            <a:ext cx="7523018" cy="2216727"/>
          </a:xfrm>
        </p:spPr>
        <p:txBody>
          <a:bodyPr/>
          <a:lstStyle/>
          <a:p>
            <a:r>
              <a:rPr lang="en-US" dirty="0" smtClean="0"/>
              <a:t>Brain structure measurements implied greater myelination within the ventromedial prefrontal cortex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35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These results confirm what has been theorized by professionals treating misophonia.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5219" y="2438399"/>
            <a:ext cx="4168345" cy="3124201"/>
          </a:xfrm>
        </p:spPr>
        <p:txBody>
          <a:bodyPr/>
          <a:lstStyle/>
          <a:p>
            <a:pPr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dirty="0" smtClean="0"/>
              <a:t>Is this </a:t>
            </a:r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dirty="0"/>
              <a:t>A</a:t>
            </a:r>
            <a:r>
              <a:rPr lang="en-US" dirty="0" smtClean="0"/>
              <a:t> structural issue</a:t>
            </a:r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dirty="0" smtClean="0"/>
              <a:t>Metabolic issue</a:t>
            </a:r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dirty="0" smtClean="0"/>
              <a:t>Psychologic issue</a:t>
            </a:r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dirty="0" smtClean="0"/>
              <a:t>Audiologic issue</a:t>
            </a:r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dirty="0" smtClean="0"/>
              <a:t>Combination issue</a:t>
            </a:r>
          </a:p>
          <a:p>
            <a:pPr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dirty="0" smtClean="0"/>
              <a:t>This is still to be decided</a:t>
            </a:r>
          </a:p>
          <a:p>
            <a:pPr lvl="1" defTabSz="914400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4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help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now know that we were on the right track to treat the process that impacted the fight of flight type responses.</a:t>
            </a:r>
          </a:p>
          <a:p>
            <a:r>
              <a:rPr lang="en-US" dirty="0" smtClean="0"/>
              <a:t>This is not the cure but the bandage at this point.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79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17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9248" y="124836"/>
            <a:ext cx="8579005" cy="8402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5502" y="965088"/>
            <a:ext cx="9426498" cy="4282067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➤40 million with hearing loss in USA</a:t>
            </a:r>
          </a:p>
          <a:p>
            <a:pPr algn="l"/>
            <a:r>
              <a:rPr lang="en-US" sz="3200" dirty="0" smtClean="0"/>
              <a:t>➤10% of mild to moderate hearing loss diagnosed and treated</a:t>
            </a:r>
          </a:p>
          <a:p>
            <a:pPr algn="l"/>
            <a:r>
              <a:rPr lang="en-US" sz="3200" dirty="0" smtClean="0"/>
              <a:t>	➤	60% start at PCP offices, 15% screen patients in some way</a:t>
            </a:r>
          </a:p>
          <a:p>
            <a:pPr algn="l"/>
            <a:r>
              <a:rPr lang="en-US" sz="3200" dirty="0" smtClean="0"/>
              <a:t>	➤ 	30% start with ENT offices</a:t>
            </a:r>
          </a:p>
          <a:p>
            <a:pPr algn="l"/>
            <a:r>
              <a:rPr lang="en-US" sz="3200" dirty="0" smtClean="0"/>
              <a:t>	➤	10% start with audiologists and HAD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14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68</TotalTime>
  <Words>369</Words>
  <Application>Microsoft Macintosh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Corbel</vt:lpstr>
      <vt:lpstr>Wingdings</vt:lpstr>
      <vt:lpstr>Arial</vt:lpstr>
      <vt:lpstr>Parallax</vt:lpstr>
      <vt:lpstr>Misophonia update</vt:lpstr>
      <vt:lpstr>The Brain Basis for Misophonia Kumar, Tansley-Hancock, Sedley, Winston, Callaghan, Allen, Cope, Gander, Bamiou, and Griffiths Current Biology, February 20, 2017 </vt:lpstr>
      <vt:lpstr>These include:</vt:lpstr>
      <vt:lpstr>Trigger sounds elicited </vt:lpstr>
      <vt:lpstr>Final finding</vt:lpstr>
      <vt:lpstr>These results confirm what has been theorized by professionals treating misophonia. </vt:lpstr>
      <vt:lpstr>How does this help treatment</vt:lpstr>
      <vt:lpstr>OTC information</vt:lpstr>
      <vt:lpstr>Some numbers</vt:lpstr>
      <vt:lpstr>Acronyms</vt:lpstr>
      <vt:lpstr>Disruptive Industries</vt:lpstr>
      <vt:lpstr>OTC Status</vt:lpstr>
      <vt:lpstr>What needs to be decided? What State legislative actions are needed?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numbers</dc:title>
  <dc:creator>James Shafer</dc:creator>
  <cp:lastModifiedBy>James Shafer</cp:lastModifiedBy>
  <cp:revision>8</cp:revision>
  <dcterms:created xsi:type="dcterms:W3CDTF">2017-10-03T18:43:31Z</dcterms:created>
  <dcterms:modified xsi:type="dcterms:W3CDTF">2017-10-03T20:29:20Z</dcterms:modified>
</cp:coreProperties>
</file>