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tags/tag3.xml" ContentType="application/vnd.openxmlformats-officedocument.presentationml.tags+xml"/>
  <Override PartName="/ppt/notesSlides/notesSlide9.xml" ContentType="application/vnd.openxmlformats-officedocument.presentationml.notesSlide+xml"/>
  <Override PartName="/ppt/tags/tag4.xml" ContentType="application/vnd.openxmlformats-officedocument.presentationml.tags+xml"/>
  <Override PartName="/ppt/notesSlides/notesSlide10.xml" ContentType="application/vnd.openxmlformats-officedocument.presentationml.notesSlide+xml"/>
  <Override PartName="/ppt/tags/tag5.xml" ContentType="application/vnd.openxmlformats-officedocument.presentationml.tags+xml"/>
  <Override PartName="/ppt/notesSlides/notesSlide11.xml" ContentType="application/vnd.openxmlformats-officedocument.presentationml.notesSlide+xml"/>
  <Override PartName="/ppt/tags/tag6.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71"/>
  </p:notesMasterIdLst>
  <p:handoutMasterIdLst>
    <p:handoutMasterId r:id="rId72"/>
  </p:handoutMasterIdLst>
  <p:sldIdLst>
    <p:sldId id="440" r:id="rId2"/>
    <p:sldId id="448" r:id="rId3"/>
    <p:sldId id="392" r:id="rId4"/>
    <p:sldId id="390" r:id="rId5"/>
    <p:sldId id="441" r:id="rId6"/>
    <p:sldId id="264" r:id="rId7"/>
    <p:sldId id="265" r:id="rId8"/>
    <p:sldId id="337" r:id="rId9"/>
    <p:sldId id="425" r:id="rId10"/>
    <p:sldId id="506" r:id="rId11"/>
    <p:sldId id="505" r:id="rId12"/>
    <p:sldId id="279" r:id="rId13"/>
    <p:sldId id="275" r:id="rId14"/>
    <p:sldId id="317" r:id="rId15"/>
    <p:sldId id="269" r:id="rId16"/>
    <p:sldId id="446" r:id="rId17"/>
    <p:sldId id="510" r:id="rId18"/>
    <p:sldId id="511" r:id="rId19"/>
    <p:sldId id="472" r:id="rId20"/>
    <p:sldId id="512" r:id="rId21"/>
    <p:sldId id="474" r:id="rId22"/>
    <p:sldId id="475" r:id="rId23"/>
    <p:sldId id="268" r:id="rId24"/>
    <p:sldId id="345" r:id="rId25"/>
    <p:sldId id="574" r:id="rId26"/>
    <p:sldId id="575" r:id="rId27"/>
    <p:sldId id="271" r:id="rId28"/>
    <p:sldId id="570" r:id="rId29"/>
    <p:sldId id="572" r:id="rId30"/>
    <p:sldId id="274" r:id="rId31"/>
    <p:sldId id="273" r:id="rId32"/>
    <p:sldId id="462" r:id="rId33"/>
    <p:sldId id="307" r:id="rId34"/>
    <p:sldId id="442" r:id="rId35"/>
    <p:sldId id="573" r:id="rId36"/>
    <p:sldId id="359" r:id="rId37"/>
    <p:sldId id="361" r:id="rId38"/>
    <p:sldId id="358" r:id="rId39"/>
    <p:sldId id="558" r:id="rId40"/>
    <p:sldId id="559" r:id="rId41"/>
    <p:sldId id="443" r:id="rId42"/>
    <p:sldId id="394" r:id="rId43"/>
    <p:sldId id="395" r:id="rId44"/>
    <p:sldId id="301" r:id="rId45"/>
    <p:sldId id="374" r:id="rId46"/>
    <p:sldId id="576" r:id="rId47"/>
    <p:sldId id="577" r:id="rId48"/>
    <p:sldId id="585" r:id="rId49"/>
    <p:sldId id="586" r:id="rId50"/>
    <p:sldId id="578" r:id="rId51"/>
    <p:sldId id="579" r:id="rId52"/>
    <p:sldId id="289" r:id="rId53"/>
    <p:sldId id="580" r:id="rId54"/>
    <p:sldId id="581" r:id="rId55"/>
    <p:sldId id="292" r:id="rId56"/>
    <p:sldId id="584" r:id="rId57"/>
    <p:sldId id="560" r:id="rId58"/>
    <p:sldId id="445" r:id="rId59"/>
    <p:sldId id="504" r:id="rId60"/>
    <p:sldId id="589" r:id="rId61"/>
    <p:sldId id="590" r:id="rId62"/>
    <p:sldId id="592" r:id="rId63"/>
    <p:sldId id="587" r:id="rId64"/>
    <p:sldId id="588" r:id="rId65"/>
    <p:sldId id="534" r:id="rId66"/>
    <p:sldId id="531" r:id="rId67"/>
    <p:sldId id="532" r:id="rId68"/>
    <p:sldId id="533" r:id="rId69"/>
    <p:sldId id="552" r:id="rId70"/>
  </p:sldIdLst>
  <p:sldSz cx="9144000" cy="6858000" type="screen4x3"/>
  <p:notesSz cx="9601200" cy="7315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wendy crumley" initials="wsc"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7131" autoAdjust="0"/>
    <p:restoredTop sz="86592" autoAdjust="0"/>
  </p:normalViewPr>
  <p:slideViewPr>
    <p:cSldViewPr>
      <p:cViewPr>
        <p:scale>
          <a:sx n="81" d="100"/>
          <a:sy n="81" d="100"/>
        </p:scale>
        <p:origin x="-1524"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92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60937" cy="36527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438180" y="0"/>
            <a:ext cx="4160937" cy="365276"/>
          </a:xfrm>
          <a:prstGeom prst="rect">
            <a:avLst/>
          </a:prstGeom>
        </p:spPr>
        <p:txBody>
          <a:bodyPr vert="horz" lIns="91440" tIns="45720" rIns="91440" bIns="45720" rtlCol="0"/>
          <a:lstStyle>
            <a:lvl1pPr algn="r">
              <a:defRPr sz="1200"/>
            </a:lvl1pPr>
          </a:lstStyle>
          <a:p>
            <a:fld id="{D85780A7-5B38-4535-ADD1-D476881D5F84}" type="datetimeFigureOut">
              <a:rPr lang="en-US" smtClean="0"/>
              <a:t>10/3/2017</a:t>
            </a:fld>
            <a:endParaRPr lang="en-US"/>
          </a:p>
        </p:txBody>
      </p:sp>
      <p:sp>
        <p:nvSpPr>
          <p:cNvPr id="4" name="Footer Placeholder 3"/>
          <p:cNvSpPr>
            <a:spLocks noGrp="1"/>
          </p:cNvSpPr>
          <p:nvPr>
            <p:ph type="ftr" sz="quarter" idx="2"/>
          </p:nvPr>
        </p:nvSpPr>
        <p:spPr>
          <a:xfrm>
            <a:off x="0" y="6948715"/>
            <a:ext cx="4160937" cy="365276"/>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438180" y="6948715"/>
            <a:ext cx="4160937" cy="365276"/>
          </a:xfrm>
          <a:prstGeom prst="rect">
            <a:avLst/>
          </a:prstGeom>
        </p:spPr>
        <p:txBody>
          <a:bodyPr vert="horz" lIns="91440" tIns="45720" rIns="91440" bIns="45720" rtlCol="0" anchor="b"/>
          <a:lstStyle>
            <a:lvl1pPr algn="r">
              <a:defRPr sz="1200"/>
            </a:lvl1pPr>
          </a:lstStyle>
          <a:p>
            <a:fld id="{EF5C5B4A-F041-43AE-A667-0F2F32E6257E}" type="slidenum">
              <a:rPr lang="en-US" smtClean="0"/>
              <a:t>‹#›</a:t>
            </a:fld>
            <a:endParaRPr lang="en-US"/>
          </a:p>
        </p:txBody>
      </p:sp>
    </p:spTree>
    <p:extLst>
      <p:ext uri="{BB962C8B-B14F-4D97-AF65-F5344CB8AC3E}">
        <p14:creationId xmlns:p14="http://schemas.microsoft.com/office/powerpoint/2010/main" val="25783746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60520" cy="3657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5438458" y="0"/>
            <a:ext cx="4160520" cy="365760"/>
          </a:xfrm>
          <a:prstGeom prst="rect">
            <a:avLst/>
          </a:prstGeom>
        </p:spPr>
        <p:txBody>
          <a:bodyPr vert="horz" lIns="96661" tIns="48331" rIns="96661" bIns="48331" rtlCol="0"/>
          <a:lstStyle>
            <a:lvl1pPr algn="r">
              <a:defRPr sz="1300"/>
            </a:lvl1pPr>
          </a:lstStyle>
          <a:p>
            <a:fld id="{A136A206-6AE5-4076-AEF1-B050906DC484}" type="datetimeFigureOut">
              <a:rPr lang="en-US" smtClean="0"/>
              <a:pPr/>
              <a:t>10/3/2017</a:t>
            </a:fld>
            <a:endParaRPr lang="en-US"/>
          </a:p>
        </p:txBody>
      </p:sp>
      <p:sp>
        <p:nvSpPr>
          <p:cNvPr id="4" name="Slide Image Placeholder 3"/>
          <p:cNvSpPr>
            <a:spLocks noGrp="1" noRot="1" noChangeAspect="1"/>
          </p:cNvSpPr>
          <p:nvPr>
            <p:ph type="sldImg" idx="2"/>
          </p:nvPr>
        </p:nvSpPr>
        <p:spPr>
          <a:xfrm>
            <a:off x="2971800" y="549275"/>
            <a:ext cx="3657600" cy="274320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960120" y="3474720"/>
            <a:ext cx="7680960" cy="3291840"/>
          </a:xfrm>
          <a:prstGeom prst="rect">
            <a:avLst/>
          </a:prstGeom>
        </p:spPr>
        <p:txBody>
          <a:bodyPr vert="horz" lIns="96661" tIns="48331" rIns="96661" bIns="4833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948171"/>
            <a:ext cx="4160520" cy="3657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5438458" y="6948171"/>
            <a:ext cx="4160520" cy="365760"/>
          </a:xfrm>
          <a:prstGeom prst="rect">
            <a:avLst/>
          </a:prstGeom>
        </p:spPr>
        <p:txBody>
          <a:bodyPr vert="horz" lIns="96661" tIns="48331" rIns="96661" bIns="48331" rtlCol="0" anchor="b"/>
          <a:lstStyle>
            <a:lvl1pPr algn="r">
              <a:defRPr sz="1300"/>
            </a:lvl1pPr>
          </a:lstStyle>
          <a:p>
            <a:fld id="{8B638458-37B1-4E2E-A593-BBBA0197C4B9}" type="slidenum">
              <a:rPr lang="en-US" smtClean="0"/>
              <a:pPr/>
              <a:t>‹#›</a:t>
            </a:fld>
            <a:endParaRPr lang="en-US"/>
          </a:p>
        </p:txBody>
      </p:sp>
    </p:spTree>
    <p:extLst>
      <p:ext uri="{BB962C8B-B14F-4D97-AF65-F5344CB8AC3E}">
        <p14:creationId xmlns:p14="http://schemas.microsoft.com/office/powerpoint/2010/main" val="33383647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journals.plos.org/plosone/article?id=10.1371/journal.pone.0061488#pone-0061488-g002" TargetMode="External"/><Relationship Id="rId7" Type="http://schemas.openxmlformats.org/officeDocument/2006/relationships/hyperlink" Target="http://journals.plos.org/plosone/article?id=10.1371/journal.pone.0061488#pone.0061488.s002" TargetMode="External"/><Relationship Id="rId2" Type="http://schemas.openxmlformats.org/officeDocument/2006/relationships/slide" Target="../slides/slide29.xml"/><Relationship Id="rId1" Type="http://schemas.openxmlformats.org/officeDocument/2006/relationships/notesMaster" Target="../notesMasters/notesMaster1.xml"/><Relationship Id="rId6" Type="http://schemas.openxmlformats.org/officeDocument/2006/relationships/hyperlink" Target="http://journals.plos.org/plosone/article?id=10.1371/journal.pone.0061488#pone-0061488-g005" TargetMode="External"/><Relationship Id="rId5" Type="http://schemas.openxmlformats.org/officeDocument/2006/relationships/hyperlink" Target="http://journals.plos.org/plosone/article?id=10.1371/journal.pone.0061488#pone-0061488-g004" TargetMode="External"/><Relationship Id="rId4" Type="http://schemas.openxmlformats.org/officeDocument/2006/relationships/hyperlink" Target="http://journals.plos.org/plosone/article?id=10.1371/journal.pone.0061488#pone-0061488-g003"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thelancet.com/journals/laneur/issue/vol7no10/PIIS1474-4422(08)X7052-8"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www.sciencedirect.com/science/article/pii/S1474442208702163"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physicaltherapyjournal.com/content/84/2/151.full"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Gain=</a:t>
            </a:r>
            <a:r>
              <a:rPr lang="en-US" baseline="0" dirty="0" smtClean="0"/>
              <a:t> change in eye velocity/change in head angle</a:t>
            </a:r>
            <a:endParaRPr lang="en-US" dirty="0"/>
          </a:p>
        </p:txBody>
      </p:sp>
      <p:sp>
        <p:nvSpPr>
          <p:cNvPr id="4" name="Slide Number Placeholder 3"/>
          <p:cNvSpPr>
            <a:spLocks noGrp="1"/>
          </p:cNvSpPr>
          <p:nvPr>
            <p:ph type="sldNum" sz="quarter" idx="10"/>
          </p:nvPr>
        </p:nvSpPr>
        <p:spPr/>
        <p:txBody>
          <a:bodyPr/>
          <a:lstStyle/>
          <a:p>
            <a:fld id="{8B638458-37B1-4E2E-A593-BBBA0197C4B9}" type="slidenum">
              <a:rPr lang="en-US" smtClean="0"/>
              <a:pPr/>
              <a:t>8</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Still not normal. Eyes velocity</a:t>
            </a:r>
            <a:r>
              <a:rPr lang="en-US" baseline="0" dirty="0" smtClean="0"/>
              <a:t> still reduced without inhibitory info, but not as much as side of lesion. So if both result in abnormal eye movements, how do you know which side has the lesion??? Side with lower gain is the side of lesion.</a:t>
            </a:r>
          </a:p>
          <a:p>
            <a:r>
              <a:rPr lang="en-US" baseline="0" dirty="0" smtClean="0"/>
              <a:t>One more thing is notice eye movement is still proportional to head in non lesion side. &lt;go back to </a:t>
            </a:r>
            <a:r>
              <a:rPr lang="en-US" baseline="0" dirty="0" err="1" smtClean="0"/>
              <a:t>prev</a:t>
            </a:r>
            <a:r>
              <a:rPr lang="en-US" baseline="0" dirty="0" smtClean="0"/>
              <a:t> slide&gt; this one is clipped. This is important. </a:t>
            </a:r>
            <a:endParaRPr lang="en-US" dirty="0"/>
          </a:p>
        </p:txBody>
      </p:sp>
      <p:sp>
        <p:nvSpPr>
          <p:cNvPr id="4" name="Slide Number Placeholder 3"/>
          <p:cNvSpPr>
            <a:spLocks noGrp="1"/>
          </p:cNvSpPr>
          <p:nvPr>
            <p:ph type="sldNum" sz="quarter" idx="10"/>
          </p:nvPr>
        </p:nvSpPr>
        <p:spPr/>
        <p:txBody>
          <a:bodyPr/>
          <a:lstStyle/>
          <a:p>
            <a:fld id="{8B638458-37B1-4E2E-A593-BBBA0197C4B9}" type="slidenum">
              <a:rPr lang="en-US" smtClean="0"/>
              <a:pPr/>
              <a:t>20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To keep on target, a catch up saccade must be generated.</a:t>
            </a:r>
          </a:p>
          <a:p>
            <a:endParaRPr lang="en-US" baseline="0" dirty="0" smtClean="0"/>
          </a:p>
          <a:p>
            <a:r>
              <a:rPr lang="en-US" dirty="0" smtClean="0"/>
              <a:t>This is what velocity profile looks</a:t>
            </a:r>
            <a:r>
              <a:rPr lang="en-US" baseline="0" dirty="0" smtClean="0"/>
              <a:t> like</a:t>
            </a:r>
            <a:endParaRPr lang="en-US" dirty="0"/>
          </a:p>
        </p:txBody>
      </p:sp>
      <p:sp>
        <p:nvSpPr>
          <p:cNvPr id="4" name="Slide Number Placeholder 3"/>
          <p:cNvSpPr>
            <a:spLocks noGrp="1"/>
          </p:cNvSpPr>
          <p:nvPr>
            <p:ph type="sldNum" sz="quarter" idx="10"/>
          </p:nvPr>
        </p:nvSpPr>
        <p:spPr/>
        <p:txBody>
          <a:bodyPr/>
          <a:lstStyle/>
          <a:p>
            <a:fld id="{8B638458-37B1-4E2E-A593-BBBA0197C4B9}" type="slidenum">
              <a:rPr lang="en-US" smtClean="0"/>
              <a:pPr/>
              <a:t>21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Some patient’s are able to generate the compensatory eye movement during head motion.</a:t>
            </a:r>
            <a:r>
              <a:rPr lang="en-US" baseline="0" dirty="0" smtClean="0"/>
              <a:t> Mechanism is still not quite understood.</a:t>
            </a:r>
            <a:endParaRPr lang="en-US" dirty="0"/>
          </a:p>
        </p:txBody>
      </p:sp>
      <p:sp>
        <p:nvSpPr>
          <p:cNvPr id="4" name="Slide Number Placeholder 3"/>
          <p:cNvSpPr>
            <a:spLocks noGrp="1"/>
          </p:cNvSpPr>
          <p:nvPr>
            <p:ph type="sldNum" sz="quarter" idx="10"/>
          </p:nvPr>
        </p:nvSpPr>
        <p:spPr/>
        <p:txBody>
          <a:bodyPr/>
          <a:lstStyle/>
          <a:p>
            <a:fld id="{8B638458-37B1-4E2E-A593-BBBA0197C4B9}" type="slidenum">
              <a:rPr lang="en-US" smtClean="0"/>
              <a:pPr/>
              <a:t>22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Scleral</a:t>
            </a:r>
            <a:r>
              <a:rPr lang="en-US" baseline="0" dirty="0" smtClean="0"/>
              <a:t> search coils were found to be an acceptable objective measurement method, however, this is not a clinically feasible test.</a:t>
            </a:r>
            <a:endParaRPr lang="en-US" dirty="0"/>
          </a:p>
        </p:txBody>
      </p:sp>
      <p:sp>
        <p:nvSpPr>
          <p:cNvPr id="4" name="Slide Number Placeholder 3"/>
          <p:cNvSpPr>
            <a:spLocks noGrp="1"/>
          </p:cNvSpPr>
          <p:nvPr>
            <p:ph type="sldNum" sz="quarter" idx="10"/>
          </p:nvPr>
        </p:nvSpPr>
        <p:spPr/>
        <p:txBody>
          <a:bodyPr/>
          <a:lstStyle/>
          <a:p>
            <a:fld id="{8B638458-37B1-4E2E-A593-BBBA0197C4B9}" type="slidenum">
              <a:rPr lang="en-US" smtClean="0"/>
              <a:pPr/>
              <a:t>23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 the way to NOW</a:t>
            </a:r>
            <a:endParaRPr lang="en-US" dirty="0"/>
          </a:p>
        </p:txBody>
      </p:sp>
      <p:sp>
        <p:nvSpPr>
          <p:cNvPr id="4" name="Slide Number Placeholder 3"/>
          <p:cNvSpPr>
            <a:spLocks noGrp="1"/>
          </p:cNvSpPr>
          <p:nvPr>
            <p:ph type="sldNum" sz="quarter" idx="10"/>
          </p:nvPr>
        </p:nvSpPr>
        <p:spPr/>
        <p:txBody>
          <a:bodyPr/>
          <a:lstStyle/>
          <a:p>
            <a:fld id="{CC741EE7-F1A4-4FCB-8453-E851EDF0AA24}" type="slidenum">
              <a:rPr lang="en-US" smtClean="0"/>
              <a:pPr/>
              <a:t>27</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ICS</a:t>
            </a:r>
            <a:r>
              <a:rPr lang="en-US" baseline="0" dirty="0" smtClean="0"/>
              <a:t> Impulse—the ONLY system validated to the </a:t>
            </a:r>
            <a:r>
              <a:rPr lang="en-US" baseline="0" dirty="0" err="1" smtClean="0"/>
              <a:t>scleral</a:t>
            </a:r>
            <a:r>
              <a:rPr lang="en-US" baseline="0" dirty="0" smtClean="0"/>
              <a:t> search coil!!! This is important as the gold standard “was” the coil</a:t>
            </a:r>
          </a:p>
          <a:p>
            <a:endParaRPr lang="en-US" baseline="0" dirty="0" smtClean="0"/>
          </a:p>
        </p:txBody>
      </p:sp>
      <p:sp>
        <p:nvSpPr>
          <p:cNvPr id="4" name="Slide Number Placeholder 3"/>
          <p:cNvSpPr>
            <a:spLocks noGrp="1"/>
          </p:cNvSpPr>
          <p:nvPr>
            <p:ph type="sldNum" sz="quarter" idx="10"/>
          </p:nvPr>
        </p:nvSpPr>
        <p:spPr/>
        <p:txBody>
          <a:bodyPr/>
          <a:lstStyle/>
          <a:p>
            <a:fld id="{CC741EE7-F1A4-4FCB-8453-E851EDF0AA24}" type="slidenum">
              <a:rPr lang="en-US" smtClean="0"/>
              <a:pPr/>
              <a:t>28</a:t>
            </a:fld>
            <a:endParaRPr lang="en-US"/>
          </a:p>
        </p:txBody>
      </p:sp>
      <p:sp>
        <p:nvSpPr>
          <p:cNvPr id="5" name="Footer Placeholder 4"/>
          <p:cNvSpPr>
            <a:spLocks noGrp="1"/>
          </p:cNvSpPr>
          <p:nvPr>
            <p:ph type="ftr" sz="quarter" idx="11"/>
          </p:nvPr>
        </p:nvSpPr>
        <p:spPr/>
        <p:txBody>
          <a:bodyPr/>
          <a:lstStyle/>
          <a:p>
            <a:r>
              <a:rPr lang="da-DK" smtClean="0"/>
              <a:t>Audiology Systems</a:t>
            </a:r>
            <a:endParaRPr lang="da-DK"/>
          </a:p>
        </p:txBody>
      </p:sp>
      <p:sp>
        <p:nvSpPr>
          <p:cNvPr id="6" name="Date Placeholder 5"/>
          <p:cNvSpPr>
            <a:spLocks noGrp="1"/>
          </p:cNvSpPr>
          <p:nvPr>
            <p:ph type="dt" idx="12"/>
          </p:nvPr>
        </p:nvSpPr>
        <p:spPr/>
        <p:txBody>
          <a:bodyPr/>
          <a:lstStyle/>
          <a:p>
            <a:fld id="{0A054AB5-FB1F-4C88-96DA-7A88E8E34DB9}" type="datetime1">
              <a:rPr lang="en-US" smtClean="0"/>
              <a:t>10/3/2017</a:t>
            </a:fld>
            <a:endParaRPr lang="da-DK"/>
          </a:p>
        </p:txBody>
      </p:sp>
    </p:spTree>
    <p:extLst>
      <p:ext uri="{BB962C8B-B14F-4D97-AF65-F5344CB8AC3E}">
        <p14:creationId xmlns:p14="http://schemas.microsoft.com/office/powerpoint/2010/main" val="822553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VOR gain comparison of simultaneous</a:t>
            </a:r>
            <a:r>
              <a:rPr lang="en-US" baseline="0" dirty="0" smtClean="0"/>
              <a:t> coil and </a:t>
            </a:r>
            <a:r>
              <a:rPr lang="en-US" baseline="0" dirty="0" err="1" smtClean="0"/>
              <a:t>vHIT</a:t>
            </a:r>
            <a:r>
              <a:rPr lang="en-US" baseline="0" dirty="0" smtClean="0"/>
              <a:t> searches</a:t>
            </a:r>
          </a:p>
          <a:p>
            <a:r>
              <a:rPr lang="en-US" dirty="0" err="1"/>
              <a:t>ar</a:t>
            </a:r>
            <a:r>
              <a:rPr lang="en-US" dirty="0"/>
              <a:t> plots of VOR gain for simultaneous search coils (red) and video measures (blue) for 6 representative subjects and patients. Bars are plotted side by side to facilitate comparison and arranged radially to indicate the results from head impulses delivered in planes of the: Right Anterior (RA), Left Anterior (LA), Right Horizontal (RH), Left Horizontal (LH), Right Posterior (RP), and Left Posterior (LP) semicircular canals. The data shown are for a range of patient conditions: Normal (same subject as in </a:t>
            </a:r>
            <a:r>
              <a:rPr lang="en-US" dirty="0">
                <a:hlinkClick r:id="rId3"/>
              </a:rPr>
              <a:t>Figure 2</a:t>
            </a:r>
            <a:r>
              <a:rPr lang="en-US" dirty="0"/>
              <a:t>); idiopathic Bilateral Vestibular Loss (</a:t>
            </a:r>
            <a:r>
              <a:rPr lang="en-US" dirty="0" err="1"/>
              <a:t>iBVL</a:t>
            </a:r>
            <a:r>
              <a:rPr lang="en-US" dirty="0"/>
              <a:t>; same patient as in </a:t>
            </a:r>
            <a:r>
              <a:rPr lang="en-US" dirty="0">
                <a:hlinkClick r:id="rId4"/>
              </a:rPr>
              <a:t>Figure 3</a:t>
            </a:r>
            <a:r>
              <a:rPr lang="en-US" dirty="0"/>
              <a:t>); left Unilateral Vestibular </a:t>
            </a:r>
            <a:r>
              <a:rPr lang="en-US" dirty="0" err="1"/>
              <a:t>Deafferentation</a:t>
            </a:r>
            <a:r>
              <a:rPr lang="en-US" dirty="0"/>
              <a:t> (</a:t>
            </a:r>
            <a:r>
              <a:rPr lang="en-US" dirty="0" err="1"/>
              <a:t>lUVD</a:t>
            </a:r>
            <a:r>
              <a:rPr lang="en-US" dirty="0"/>
              <a:t>; same patient as in </a:t>
            </a:r>
            <a:r>
              <a:rPr lang="en-US" dirty="0">
                <a:hlinkClick r:id="rId5"/>
              </a:rPr>
              <a:t>Figure 4</a:t>
            </a:r>
            <a:r>
              <a:rPr lang="en-US" dirty="0"/>
              <a:t>) after surgery for vestibular </a:t>
            </a:r>
            <a:r>
              <a:rPr lang="en-US" dirty="0" err="1"/>
              <a:t>Schwannoma</a:t>
            </a:r>
            <a:r>
              <a:rPr lang="en-US" dirty="0"/>
              <a:t>; right Lateral Canal Occlusion (</a:t>
            </a:r>
            <a:r>
              <a:rPr lang="en-US" dirty="0" err="1"/>
              <a:t>rLCO</a:t>
            </a:r>
            <a:r>
              <a:rPr lang="en-US" dirty="0"/>
              <a:t>) for intractable benign paroxysmal positional vertigo; idiopathic right Posterior Canal Dysfunction (</a:t>
            </a:r>
            <a:r>
              <a:rPr lang="en-US" dirty="0" err="1"/>
              <a:t>rPCD</a:t>
            </a:r>
            <a:r>
              <a:rPr lang="en-US" dirty="0"/>
              <a:t>; same patient as in </a:t>
            </a:r>
            <a:r>
              <a:rPr lang="en-US" dirty="0">
                <a:hlinkClick r:id="rId6"/>
              </a:rPr>
              <a:t>Figure 5</a:t>
            </a:r>
            <a:r>
              <a:rPr lang="en-US" dirty="0"/>
              <a:t>); and Bilateral Posterior Canal Occlusion (</a:t>
            </a:r>
            <a:r>
              <a:rPr lang="en-US" dirty="0" err="1"/>
              <a:t>bPCO</a:t>
            </a:r>
            <a:r>
              <a:rPr lang="en-US" dirty="0"/>
              <a:t>; same patient </a:t>
            </a:r>
            <a:r>
              <a:rPr lang="en-US" dirty="0" err="1"/>
              <a:t>as</a:t>
            </a:r>
            <a:r>
              <a:rPr lang="en-US" dirty="0" err="1">
                <a:hlinkClick r:id="rId7"/>
              </a:rPr>
              <a:t>Figure</a:t>
            </a:r>
            <a:r>
              <a:rPr lang="en-US" dirty="0">
                <a:hlinkClick r:id="rId7"/>
              </a:rPr>
              <a:t> S1</a:t>
            </a:r>
            <a:r>
              <a:rPr lang="en-US" dirty="0"/>
              <a:t>) for intractable benign paroxysmal positional vertigo. Results show a range of responses from canals in these patients, each with a pattern of canal responses that usually matches the expectation based on previous literature, but importantly the pattern of response on coils and video measures remains similar across a broad range of canal responses and diagnoses</a:t>
            </a:r>
          </a:p>
        </p:txBody>
      </p:sp>
      <p:sp>
        <p:nvSpPr>
          <p:cNvPr id="4" name="Slide Number Placeholder 3"/>
          <p:cNvSpPr>
            <a:spLocks noGrp="1"/>
          </p:cNvSpPr>
          <p:nvPr>
            <p:ph type="sldNum" sz="quarter" idx="10"/>
          </p:nvPr>
        </p:nvSpPr>
        <p:spPr/>
        <p:txBody>
          <a:bodyPr/>
          <a:lstStyle/>
          <a:p>
            <a:fld id="{8B638458-37B1-4E2E-A593-BBBA0197C4B9}" type="slidenum">
              <a:rPr lang="en-US" smtClean="0"/>
              <a:pPr/>
              <a:t>29</a:t>
            </a:fld>
            <a:endParaRPr lang="en-US"/>
          </a:p>
        </p:txBody>
      </p:sp>
      <p:sp>
        <p:nvSpPr>
          <p:cNvPr id="5" name="Footer Placeholder 4"/>
          <p:cNvSpPr>
            <a:spLocks noGrp="1"/>
          </p:cNvSpPr>
          <p:nvPr>
            <p:ph type="ftr" sz="quarter" idx="11"/>
          </p:nvPr>
        </p:nvSpPr>
        <p:spPr/>
        <p:txBody>
          <a:bodyPr/>
          <a:lstStyle/>
          <a:p>
            <a:r>
              <a:rPr lang="da-DK" smtClean="0"/>
              <a:t>Audiology Systems</a:t>
            </a:r>
            <a:endParaRPr lang="da-DK"/>
          </a:p>
        </p:txBody>
      </p:sp>
      <p:sp>
        <p:nvSpPr>
          <p:cNvPr id="6" name="Date Placeholder 5"/>
          <p:cNvSpPr>
            <a:spLocks noGrp="1"/>
          </p:cNvSpPr>
          <p:nvPr>
            <p:ph type="dt" idx="12"/>
          </p:nvPr>
        </p:nvSpPr>
        <p:spPr/>
        <p:txBody>
          <a:bodyPr/>
          <a:lstStyle/>
          <a:p>
            <a:fld id="{AB26D064-AAA8-4A63-8C1E-3C7DAB35AF1B}" type="datetime1">
              <a:rPr lang="en-US" smtClean="0"/>
              <a:t>10/3/2017</a:t>
            </a:fld>
            <a:endParaRPr lang="da-DK"/>
          </a:p>
        </p:txBody>
      </p:sp>
    </p:spTree>
    <p:extLst>
      <p:ext uri="{BB962C8B-B14F-4D97-AF65-F5344CB8AC3E}">
        <p14:creationId xmlns:p14="http://schemas.microsoft.com/office/powerpoint/2010/main" val="41801088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ICS</a:t>
            </a:r>
            <a:r>
              <a:rPr lang="en-US" baseline="0" dirty="0" smtClean="0"/>
              <a:t> Impulse—the ONLY system validated to the </a:t>
            </a:r>
            <a:r>
              <a:rPr lang="en-US" baseline="0" dirty="0" err="1" smtClean="0"/>
              <a:t>scleral</a:t>
            </a:r>
            <a:r>
              <a:rPr lang="en-US" baseline="0" dirty="0" smtClean="0"/>
              <a:t> search coil!!! This is important as the gold standard “was” the coil</a:t>
            </a:r>
          </a:p>
          <a:p>
            <a:endParaRPr lang="en-US" baseline="0" dirty="0" smtClean="0"/>
          </a:p>
        </p:txBody>
      </p:sp>
      <p:sp>
        <p:nvSpPr>
          <p:cNvPr id="4" name="Slide Number Placeholder 3"/>
          <p:cNvSpPr>
            <a:spLocks noGrp="1"/>
          </p:cNvSpPr>
          <p:nvPr>
            <p:ph type="sldNum" sz="quarter" idx="10"/>
          </p:nvPr>
        </p:nvSpPr>
        <p:spPr/>
        <p:txBody>
          <a:bodyPr/>
          <a:lstStyle/>
          <a:p>
            <a:fld id="{CC741EE7-F1A4-4FCB-8453-E851EDF0AA24}" type="slidenum">
              <a:rPr lang="en-US" smtClean="0"/>
              <a:pPr/>
              <a:t>31</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VOR gain comparison of simultaneous</a:t>
            </a:r>
            <a:r>
              <a:rPr lang="en-US" baseline="0" dirty="0" smtClean="0"/>
              <a:t> coil and </a:t>
            </a:r>
            <a:r>
              <a:rPr lang="en-US" baseline="0" dirty="0" err="1" smtClean="0"/>
              <a:t>vHIT</a:t>
            </a:r>
            <a:r>
              <a:rPr lang="en-US" baseline="0" dirty="0" smtClean="0"/>
              <a:t> searches</a:t>
            </a:r>
            <a:endParaRPr lang="en-US" dirty="0"/>
          </a:p>
        </p:txBody>
      </p:sp>
      <p:sp>
        <p:nvSpPr>
          <p:cNvPr id="4" name="Slide Number Placeholder 3"/>
          <p:cNvSpPr>
            <a:spLocks noGrp="1"/>
          </p:cNvSpPr>
          <p:nvPr>
            <p:ph type="sldNum" sz="quarter" idx="10"/>
          </p:nvPr>
        </p:nvSpPr>
        <p:spPr/>
        <p:txBody>
          <a:bodyPr/>
          <a:lstStyle/>
          <a:p>
            <a:fld id="{8B638458-37B1-4E2E-A593-BBBA0197C4B9}" type="slidenum">
              <a:rPr lang="en-US" smtClean="0"/>
              <a:pPr/>
              <a:t>32</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VISUAL</a:t>
            </a:r>
            <a:r>
              <a:rPr lang="en-US" baseline="0" dirty="0" smtClean="0"/>
              <a:t> OBSER SENS/SPEC AT 70% FOR VIS OBS WEBER, KP, AW ST, TODD MJ, MCGARVIE LA, CURTHOYS IS, HALMAGYI GM. HEAD IMPULSE TEST IN UNILATERAL VESTIBULAR LOSS: VOR AND CATCH UP SACCADES NEUROLOGY 2008 70(6): 454-463</a:t>
            </a:r>
            <a:endParaRPr lang="en-US" dirty="0"/>
          </a:p>
        </p:txBody>
      </p:sp>
      <p:sp>
        <p:nvSpPr>
          <p:cNvPr id="4" name="Slide Number Placeholder 3"/>
          <p:cNvSpPr>
            <a:spLocks noGrp="1"/>
          </p:cNvSpPr>
          <p:nvPr>
            <p:ph type="sldNum" sz="quarter" idx="10"/>
          </p:nvPr>
        </p:nvSpPr>
        <p:spPr/>
        <p:txBody>
          <a:bodyPr/>
          <a:lstStyle/>
          <a:p>
            <a:fld id="{8B638458-37B1-4E2E-A593-BBBA0197C4B9}" type="slidenum">
              <a:rPr lang="en-US" smtClean="0"/>
              <a:pPr/>
              <a:t>33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Find sensitivity specificity</a:t>
            </a:r>
            <a:r>
              <a:rPr lang="en-US" baseline="0" dirty="0" smtClean="0"/>
              <a:t> of visual observation?</a:t>
            </a:r>
            <a:endParaRPr lang="en-US" dirty="0"/>
          </a:p>
        </p:txBody>
      </p:sp>
      <p:sp>
        <p:nvSpPr>
          <p:cNvPr id="4" name="Slide Number Placeholder 3"/>
          <p:cNvSpPr>
            <a:spLocks noGrp="1"/>
          </p:cNvSpPr>
          <p:nvPr>
            <p:ph type="sldNum" sz="quarter" idx="10"/>
          </p:nvPr>
        </p:nvSpPr>
        <p:spPr/>
        <p:txBody>
          <a:bodyPr/>
          <a:lstStyle/>
          <a:p>
            <a:fld id="{8B638458-37B1-4E2E-A593-BBBA0197C4B9}" type="slidenum">
              <a:rPr lang="en-US" smtClean="0"/>
              <a:pPr/>
              <a:t>9</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100" dirty="0" smtClean="0"/>
              <a:t>Gain – ratio of the eye movement velocity to the head movement </a:t>
            </a:r>
            <a:r>
              <a:rPr lang="en-US" sz="1100" dirty="0" err="1" smtClean="0"/>
              <a:t>velocity;Right</a:t>
            </a:r>
            <a:r>
              <a:rPr lang="en-US" sz="1100" dirty="0" smtClean="0"/>
              <a:t> = red; Left = blue</a:t>
            </a:r>
          </a:p>
          <a:p>
            <a:r>
              <a:rPr lang="en-US" sz="1100" dirty="0" smtClean="0"/>
              <a:t>Peak Velocity – maximum velocity representing that particular head impulse test</a:t>
            </a:r>
          </a:p>
          <a:p>
            <a:r>
              <a:rPr lang="en-US" sz="1100" dirty="0" smtClean="0"/>
              <a:t>Normative Data:  White = within normal limits Light Grey = unilateral loss Dark Grey = bilateral loss</a:t>
            </a:r>
          </a:p>
          <a:p>
            <a:pPr lvl="1"/>
            <a:r>
              <a:rPr lang="en-US" sz="1100" dirty="0" smtClean="0"/>
              <a:t>Average (mean) of all gains for Right/Left and standard deviation</a:t>
            </a:r>
          </a:p>
          <a:p>
            <a:pPr lvl="1"/>
            <a:r>
              <a:rPr lang="en-US" sz="1100" dirty="0" smtClean="0"/>
              <a:t>Cutoffs can be changed under Options window</a:t>
            </a:r>
          </a:p>
          <a:p>
            <a:endParaRPr lang="en-US" dirty="0"/>
          </a:p>
        </p:txBody>
      </p:sp>
      <p:sp>
        <p:nvSpPr>
          <p:cNvPr id="4" name="Slide Number Placeholder 3"/>
          <p:cNvSpPr>
            <a:spLocks noGrp="1"/>
          </p:cNvSpPr>
          <p:nvPr>
            <p:ph type="sldNum" sz="quarter" idx="10"/>
          </p:nvPr>
        </p:nvSpPr>
        <p:spPr/>
        <p:txBody>
          <a:bodyPr/>
          <a:lstStyle/>
          <a:p>
            <a:fld id="{8B638458-37B1-4E2E-A593-BBBA0197C4B9}" type="slidenum">
              <a:rPr lang="en-US" smtClean="0"/>
              <a:pPr/>
              <a:t>45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r>
              <a:rPr lang="en-US" sz="1300" dirty="0" err="1" smtClean="0">
                <a:latin typeface="Arial" pitchFamily="34" charset="0"/>
                <a:ea typeface="Times New Roman" pitchFamily="18" charset="0"/>
              </a:rPr>
              <a:t>Halmagyi</a:t>
            </a:r>
            <a:r>
              <a:rPr lang="en-US" sz="1300" dirty="0" smtClean="0">
                <a:latin typeface="Arial" pitchFamily="34" charset="0"/>
                <a:ea typeface="Times New Roman" pitchFamily="18" charset="0"/>
              </a:rPr>
              <a:t> GM, </a:t>
            </a:r>
            <a:r>
              <a:rPr lang="en-US" sz="1300" dirty="0" err="1" smtClean="0">
                <a:latin typeface="Arial" pitchFamily="34" charset="0"/>
                <a:ea typeface="Times New Roman" pitchFamily="18" charset="0"/>
              </a:rPr>
              <a:t>Curthoys</a:t>
            </a:r>
            <a:r>
              <a:rPr lang="en-US" sz="1300" dirty="0" smtClean="0">
                <a:latin typeface="Arial" pitchFamily="34" charset="0"/>
                <a:ea typeface="Times New Roman" pitchFamily="18" charset="0"/>
              </a:rPr>
              <a:t> IS. A clinical sign of canal paresis. Arch </a:t>
            </a:r>
            <a:r>
              <a:rPr lang="en-US" sz="1300" dirty="0" err="1" smtClean="0">
                <a:latin typeface="Arial" pitchFamily="34" charset="0"/>
                <a:ea typeface="Times New Roman" pitchFamily="18" charset="0"/>
              </a:rPr>
              <a:t>Neurol</a:t>
            </a:r>
            <a:r>
              <a:rPr lang="en-US" sz="1300" dirty="0" smtClean="0">
                <a:latin typeface="Arial" pitchFamily="34" charset="0"/>
                <a:ea typeface="Times New Roman" pitchFamily="18" charset="0"/>
              </a:rPr>
              <a:t> 1988; 45(7):737-739</a:t>
            </a:r>
            <a:endParaRPr lang="en-US" sz="1300" dirty="0" smtClean="0"/>
          </a:p>
          <a:p>
            <a:pPr fontAlgn="base"/>
            <a:endParaRPr lang="en-US" sz="1300" dirty="0" smtClean="0"/>
          </a:p>
          <a:p>
            <a:pPr fontAlgn="base"/>
            <a:r>
              <a:rPr lang="en-US" sz="1300" dirty="0" smtClean="0"/>
              <a:t>The Lancet Neurology, </a:t>
            </a:r>
            <a:r>
              <a:rPr lang="en-US" sz="1300" u="sng" dirty="0" smtClean="0">
                <a:hlinkClick r:id="rId3"/>
              </a:rPr>
              <a:t>Volume 7, Issue 10</a:t>
            </a:r>
            <a:r>
              <a:rPr lang="en-US" sz="1300" dirty="0" smtClean="0"/>
              <a:t>, Pages 951 - 964, October 2008</a:t>
            </a:r>
            <a:endParaRPr lang="en-US" b="1" dirty="0" smtClean="0"/>
          </a:p>
          <a:p>
            <a:pPr fontAlgn="base"/>
            <a:endParaRPr lang="en-US" b="1" dirty="0" smtClean="0"/>
          </a:p>
          <a:p>
            <a:pPr fontAlgn="base"/>
            <a:r>
              <a:rPr lang="en-US" b="1" dirty="0" smtClean="0"/>
              <a:t>Diagnosis and initial management of </a:t>
            </a:r>
            <a:r>
              <a:rPr lang="en-US" b="1" dirty="0" err="1" smtClean="0"/>
              <a:t>cerebellar</a:t>
            </a:r>
            <a:r>
              <a:rPr lang="en-US" b="1" dirty="0" smtClean="0"/>
              <a:t> infarction</a:t>
            </a:r>
          </a:p>
          <a:p>
            <a:pPr fontAlgn="base"/>
            <a:r>
              <a:rPr lang="en-US" dirty="0" smtClean="0">
                <a:hlinkClick r:id="rId4"/>
              </a:rPr>
              <a:t>Jonathan A </a:t>
            </a:r>
            <a:r>
              <a:rPr lang="en-US" dirty="0" err="1" smtClean="0">
                <a:hlinkClick r:id="rId4"/>
              </a:rPr>
              <a:t>Edlow</a:t>
            </a:r>
            <a:r>
              <a:rPr lang="en-US" dirty="0" smtClean="0"/>
              <a:t>, </a:t>
            </a:r>
            <a:r>
              <a:rPr lang="en-US" dirty="0" err="1" smtClean="0"/>
              <a:t>MD</a:t>
            </a:r>
            <a:r>
              <a:rPr lang="en-US" baseline="30000" dirty="0" err="1" smtClean="0">
                <a:hlinkClick r:id="rId4" tooltip="Affiliation: a"/>
              </a:rPr>
              <a:t>a</a:t>
            </a:r>
            <a:r>
              <a:rPr lang="en-US" baseline="30000" dirty="0" smtClean="0"/>
              <a:t>, , </a:t>
            </a:r>
            <a:r>
              <a:rPr lang="en-US" dirty="0" smtClean="0"/>
              <a:t>, </a:t>
            </a:r>
          </a:p>
          <a:p>
            <a:pPr fontAlgn="base"/>
            <a:r>
              <a:rPr lang="en-US" dirty="0" smtClean="0">
                <a:hlinkClick r:id="rId4"/>
              </a:rPr>
              <a:t>David E Newman-</a:t>
            </a:r>
            <a:r>
              <a:rPr lang="en-US" dirty="0" err="1" smtClean="0">
                <a:hlinkClick r:id="rId4"/>
              </a:rPr>
              <a:t>Toker</a:t>
            </a:r>
            <a:r>
              <a:rPr lang="en-US" dirty="0" smtClean="0"/>
              <a:t>, </a:t>
            </a:r>
            <a:r>
              <a:rPr lang="en-US" dirty="0" err="1" smtClean="0"/>
              <a:t>MD</a:t>
            </a:r>
            <a:r>
              <a:rPr lang="en-US" baseline="30000" dirty="0" err="1" smtClean="0">
                <a:hlinkClick r:id="rId4" tooltip="Affiliation: b"/>
              </a:rPr>
              <a:t>b</a:t>
            </a:r>
            <a:r>
              <a:rPr lang="en-US" dirty="0" smtClean="0"/>
              <a:t>, </a:t>
            </a:r>
          </a:p>
          <a:p>
            <a:pPr fontAlgn="base"/>
            <a:r>
              <a:rPr lang="en-US" dirty="0" smtClean="0">
                <a:hlinkClick r:id="rId4"/>
              </a:rPr>
              <a:t>Sean I </a:t>
            </a:r>
            <a:r>
              <a:rPr lang="en-US" dirty="0" err="1" smtClean="0">
                <a:hlinkClick r:id="rId4"/>
              </a:rPr>
              <a:t>Savitz</a:t>
            </a:r>
            <a:r>
              <a:rPr lang="en-US" dirty="0" smtClean="0"/>
              <a:t>, </a:t>
            </a:r>
            <a:r>
              <a:rPr lang="en-US" dirty="0" err="1" smtClean="0"/>
              <a:t>MD</a:t>
            </a:r>
            <a:r>
              <a:rPr lang="en-US" baseline="30000" dirty="0" err="1" smtClean="0">
                <a:hlinkClick r:id="rId4" tooltip="Affiliation: c"/>
              </a:rPr>
              <a:t>c</a:t>
            </a:r>
            <a:endParaRPr lang="en-US" dirty="0" smtClean="0"/>
          </a:p>
          <a:p>
            <a:pPr fontAlgn="base"/>
            <a:r>
              <a:rPr lang="en-US" baseline="30000" dirty="0" smtClean="0"/>
              <a:t>a</a:t>
            </a:r>
            <a:r>
              <a:rPr lang="en-US" dirty="0" smtClean="0"/>
              <a:t> Department of Emergency Medicine, Beth Israel Deaconess Medical Center, and Harvard Medical School, Boston, MA, USA</a:t>
            </a:r>
          </a:p>
          <a:p>
            <a:pPr fontAlgn="base"/>
            <a:r>
              <a:rPr lang="en-US" baseline="30000" dirty="0" smtClean="0"/>
              <a:t>b</a:t>
            </a:r>
            <a:r>
              <a:rPr lang="en-US" dirty="0" smtClean="0"/>
              <a:t> Departments of Neurology and Otolaryngology, The Johns Hopkins University School of Medicine, and Department of Epidemiology, The Johns Hopkins Bloomberg School of Public Health, Baltimore, MD, USA</a:t>
            </a:r>
          </a:p>
          <a:p>
            <a:pPr fontAlgn="base"/>
            <a:r>
              <a:rPr lang="en-US" baseline="30000" dirty="0" smtClean="0"/>
              <a:t>c</a:t>
            </a:r>
            <a:r>
              <a:rPr lang="en-US" dirty="0" smtClean="0"/>
              <a:t> Stroke Program, University of Texas, Houston, TX, USDA</a:t>
            </a:r>
            <a:endParaRPr lang="en-US" dirty="0"/>
          </a:p>
        </p:txBody>
      </p:sp>
      <p:sp>
        <p:nvSpPr>
          <p:cNvPr id="4" name="Slide Number Placeholder 3"/>
          <p:cNvSpPr>
            <a:spLocks noGrp="1"/>
          </p:cNvSpPr>
          <p:nvPr>
            <p:ph type="sldNum" sz="quarter" idx="10"/>
          </p:nvPr>
        </p:nvSpPr>
        <p:spPr/>
        <p:txBody>
          <a:bodyPr/>
          <a:lstStyle/>
          <a:p>
            <a:fld id="{8B638458-37B1-4E2E-A593-BBBA0197C4B9}" type="slidenum">
              <a:rPr lang="en-US" smtClean="0"/>
              <a:pPr/>
              <a:t>10</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300" dirty="0" smtClean="0"/>
              <a:t>For patients with </a:t>
            </a:r>
            <a:r>
              <a:rPr lang="en-US" sz="1300" dirty="0" err="1" smtClean="0"/>
              <a:t>nonsurgically</a:t>
            </a:r>
            <a:r>
              <a:rPr lang="en-US" sz="1300" dirty="0" smtClean="0"/>
              <a:t> induced unilateral </a:t>
            </a:r>
            <a:r>
              <a:rPr lang="en-US" sz="1300" dirty="0" err="1" smtClean="0"/>
              <a:t>hypofunction</a:t>
            </a:r>
            <a:r>
              <a:rPr lang="en-US" sz="1300" dirty="0" smtClean="0"/>
              <a:t>, a group that more accurately reflects a clinical population, the HTT has a sensitivity of 34% to 39% and a specificity of 95% to 100%.</a:t>
            </a:r>
            <a:r>
              <a:rPr lang="en-US" sz="1300" baseline="30000" dirty="0" smtClean="0">
                <a:hlinkClick r:id="rId3"/>
              </a:rPr>
              <a:t>9</a:t>
            </a:r>
            <a:r>
              <a:rPr lang="en-US" sz="1300" baseline="30000" dirty="0" smtClean="0"/>
              <a:t>–</a:t>
            </a:r>
            <a:r>
              <a:rPr lang="en-US" sz="1300" baseline="30000" dirty="0" smtClean="0">
                <a:hlinkClick r:id="rId3"/>
              </a:rPr>
              <a:t>11</a:t>
            </a:r>
            <a:endParaRPr lang="en-US" dirty="0"/>
          </a:p>
        </p:txBody>
      </p:sp>
      <p:sp>
        <p:nvSpPr>
          <p:cNvPr id="4" name="Slide Number Placeholder 3"/>
          <p:cNvSpPr>
            <a:spLocks noGrp="1"/>
          </p:cNvSpPr>
          <p:nvPr>
            <p:ph type="sldNum" sz="quarter" idx="10"/>
          </p:nvPr>
        </p:nvSpPr>
        <p:spPr/>
        <p:txBody>
          <a:bodyPr/>
          <a:lstStyle/>
          <a:p>
            <a:fld id="{8B638458-37B1-4E2E-A593-BBBA0197C4B9}" type="slidenum">
              <a:rPr lang="en-US" smtClean="0"/>
              <a:pPr/>
              <a:t>13</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Find sensitivity specificity</a:t>
            </a:r>
            <a:r>
              <a:rPr lang="en-US" baseline="0" dirty="0" smtClean="0"/>
              <a:t> of visual observation?</a:t>
            </a:r>
            <a:endParaRPr lang="en-US" dirty="0"/>
          </a:p>
        </p:txBody>
      </p:sp>
      <p:sp>
        <p:nvSpPr>
          <p:cNvPr id="4" name="Slide Number Placeholder 3"/>
          <p:cNvSpPr>
            <a:spLocks noGrp="1"/>
          </p:cNvSpPr>
          <p:nvPr>
            <p:ph type="sldNum" sz="quarter" idx="10"/>
          </p:nvPr>
        </p:nvSpPr>
        <p:spPr/>
        <p:txBody>
          <a:bodyPr/>
          <a:lstStyle/>
          <a:p>
            <a:fld id="{8B638458-37B1-4E2E-A593-BBBA0197C4B9}" type="slidenum">
              <a:rPr lang="en-US" smtClean="0"/>
              <a:pPr/>
              <a:t>15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638458-37B1-4E2E-A593-BBBA0197C4B9}" type="slidenum">
              <a:rPr lang="en-US" smtClean="0"/>
              <a:pPr/>
              <a:t>16</a:t>
            </a:fld>
            <a:endParaRPr lang="en-US"/>
          </a:p>
        </p:txBody>
      </p:sp>
    </p:spTree>
    <p:extLst>
      <p:ext uri="{BB962C8B-B14F-4D97-AF65-F5344CB8AC3E}">
        <p14:creationId xmlns:p14="http://schemas.microsoft.com/office/powerpoint/2010/main" val="1493314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Now for head impulses, which are fast velocity.</a:t>
            </a:r>
            <a:r>
              <a:rPr lang="en-US" baseline="0" dirty="0" smtClean="0"/>
              <a:t> A right head impulse will create replica of head velocity. The other side (left labyrinth) is the problem. Once reach 0, or saturation, the L labyrinth has no idea where head is moving and can’t control eye movements. For </a:t>
            </a:r>
            <a:r>
              <a:rPr lang="en-US" baseline="0" dirty="0" err="1" smtClean="0"/>
              <a:t>normals</a:t>
            </a:r>
            <a:r>
              <a:rPr lang="en-US" baseline="0" dirty="0" smtClean="0"/>
              <a:t>, not a problem since other labyrinth is providing most of the information to the brain.</a:t>
            </a:r>
            <a:endParaRPr lang="en-US" dirty="0"/>
          </a:p>
        </p:txBody>
      </p:sp>
      <p:sp>
        <p:nvSpPr>
          <p:cNvPr id="4" name="Slide Number Placeholder 3"/>
          <p:cNvSpPr>
            <a:spLocks noGrp="1"/>
          </p:cNvSpPr>
          <p:nvPr>
            <p:ph type="sldNum" sz="quarter" idx="10"/>
          </p:nvPr>
        </p:nvSpPr>
        <p:spPr/>
        <p:txBody>
          <a:bodyPr/>
          <a:lstStyle/>
          <a:p>
            <a:fld id="{8B638458-37B1-4E2E-A593-BBBA0197C4B9}" type="slidenum">
              <a:rPr lang="en-US" smtClean="0"/>
              <a:pPr/>
              <a:t>17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R labyrinth is damaged:</a:t>
            </a:r>
            <a:r>
              <a:rPr lang="en-US" baseline="0" dirty="0" smtClean="0"/>
              <a:t> will result in two types of symptoms. 1)static: vertigo, spontaneous </a:t>
            </a:r>
            <a:r>
              <a:rPr lang="en-US" baseline="0" dirty="0" err="1" smtClean="0"/>
              <a:t>nystagmus</a:t>
            </a:r>
            <a:r>
              <a:rPr lang="en-US" baseline="0" dirty="0" smtClean="0"/>
              <a:t>– because of absence of tonic activity results in acute symptoms, but there’s also 2)dynamic issue: with out the excitatory input from the right labyrinth, the only information being sent to </a:t>
            </a:r>
            <a:r>
              <a:rPr lang="en-US" baseline="0" dirty="0" err="1" smtClean="0"/>
              <a:t>theCNS</a:t>
            </a:r>
            <a:r>
              <a:rPr lang="en-US" baseline="0" dirty="0" smtClean="0"/>
              <a:t> is the inhibitory info from the L side. The replica of head velocity is gone. </a:t>
            </a:r>
            <a:r>
              <a:rPr lang="en-US" b="1" baseline="0" dirty="0" smtClean="0"/>
              <a:t>So now head moves here eyes move here and the eyes fall behind and short of the target.  THIS IS ORIGIN OF CATCH UP SACCADE.  Now VOR gain would be much less than 1.</a:t>
            </a:r>
            <a:endParaRPr lang="en-US" b="1" dirty="0"/>
          </a:p>
        </p:txBody>
      </p:sp>
      <p:sp>
        <p:nvSpPr>
          <p:cNvPr id="4" name="Slide Number Placeholder 3"/>
          <p:cNvSpPr>
            <a:spLocks noGrp="1"/>
          </p:cNvSpPr>
          <p:nvPr>
            <p:ph type="sldNum" sz="quarter" idx="10"/>
          </p:nvPr>
        </p:nvSpPr>
        <p:spPr/>
        <p:txBody>
          <a:bodyPr/>
          <a:lstStyle/>
          <a:p>
            <a:fld id="{8B638458-37B1-4E2E-A593-BBBA0197C4B9}" type="slidenum">
              <a:rPr lang="en-US" smtClean="0"/>
              <a:pPr/>
              <a:t>18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R labyrinth is damaged:</a:t>
            </a:r>
            <a:r>
              <a:rPr lang="en-US" baseline="0" dirty="0" smtClean="0"/>
              <a:t> will result in two types of symptoms. 1)static: vertigo, spontaneous </a:t>
            </a:r>
            <a:r>
              <a:rPr lang="en-US" baseline="0" dirty="0" err="1" smtClean="0"/>
              <a:t>nystagmus</a:t>
            </a:r>
            <a:r>
              <a:rPr lang="en-US" baseline="0" dirty="0" smtClean="0"/>
              <a:t>– because of absence of tonic activity results in acute symptoms, but there’s also 2)dynamic issue: with out the excitatory input from the right labyrinth, the only information being sent to </a:t>
            </a:r>
            <a:r>
              <a:rPr lang="en-US" baseline="0" dirty="0" err="1" smtClean="0"/>
              <a:t>theCNS</a:t>
            </a:r>
            <a:r>
              <a:rPr lang="en-US" baseline="0" dirty="0" smtClean="0"/>
              <a:t> is the inhibitory info from the L side. The replica of head velocity is gone. </a:t>
            </a:r>
            <a:r>
              <a:rPr lang="en-US" b="1" baseline="0" dirty="0" smtClean="0"/>
              <a:t>So now head moves here eyes move here and the eyes fall behind and short of the target.  THIS IS ORIGIN OF CATCH UP SACCADE.  Now VOR gain would be much less than 1.</a:t>
            </a:r>
            <a:endParaRPr lang="en-US" b="1" dirty="0"/>
          </a:p>
        </p:txBody>
      </p:sp>
      <p:sp>
        <p:nvSpPr>
          <p:cNvPr id="4" name="Slide Number Placeholder 3"/>
          <p:cNvSpPr>
            <a:spLocks noGrp="1"/>
          </p:cNvSpPr>
          <p:nvPr>
            <p:ph type="sldNum" sz="quarter" idx="10"/>
          </p:nvPr>
        </p:nvSpPr>
        <p:spPr/>
        <p:txBody>
          <a:bodyPr/>
          <a:lstStyle/>
          <a:p>
            <a:fld id="{8B638458-37B1-4E2E-A593-BBBA0197C4B9}" type="slidenum">
              <a:rPr lang="en-US" smtClean="0"/>
              <a:pPr/>
              <a:t>19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hapter Slide">
    <p:spTree>
      <p:nvGrpSpPr>
        <p:cNvPr id="1" name=""/>
        <p:cNvGrpSpPr/>
        <p:nvPr/>
      </p:nvGrpSpPr>
      <p:grpSpPr>
        <a:xfrm>
          <a:off x="0" y="0"/>
          <a:ext cx="0" cy="0"/>
          <a:chOff x="0" y="0"/>
          <a:chExt cx="0" cy="0"/>
        </a:xfrm>
      </p:grpSpPr>
      <p:sp>
        <p:nvSpPr>
          <p:cNvPr id="4" name="Rektangel 6"/>
          <p:cNvSpPr/>
          <p:nvPr/>
        </p:nvSpPr>
        <p:spPr>
          <a:xfrm>
            <a:off x="0" y="0"/>
            <a:ext cx="9144000" cy="5760000"/>
          </a:xfrm>
          <a:prstGeom prst="rect">
            <a:avLst/>
          </a:prstGeom>
          <a:solidFill>
            <a:srgbClr val="D63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Title 1"/>
          <p:cNvSpPr>
            <a:spLocks noGrp="1"/>
          </p:cNvSpPr>
          <p:nvPr>
            <p:ph type="ctrTitle" hasCustomPrompt="1"/>
          </p:nvPr>
        </p:nvSpPr>
        <p:spPr>
          <a:xfrm>
            <a:off x="0" y="2130425"/>
            <a:ext cx="9144000" cy="1470025"/>
          </a:xfrm>
        </p:spPr>
        <p:txBody>
          <a:bodyPr/>
          <a:lstStyle>
            <a:lvl1pPr algn="ctr">
              <a:defRPr sz="4000" b="0" cap="none" baseline="0">
                <a:solidFill>
                  <a:schemeClr val="bg1"/>
                </a:solidFill>
                <a:latin typeface="Calibri" pitchFamily="34" charset="0"/>
                <a:cs typeface="Calibri" pitchFamily="34" charset="0"/>
              </a:defRPr>
            </a:lvl1pPr>
          </a:lstStyle>
          <a:p>
            <a:r>
              <a:rPr lang="en-US" dirty="0" smtClean="0"/>
              <a:t>CLICK TO EDIT MASTER TITLE STYLE</a:t>
            </a:r>
            <a:endParaRPr lang="da-DK" dirty="0"/>
          </a:p>
        </p:txBody>
      </p:sp>
      <p:sp>
        <p:nvSpPr>
          <p:cNvPr id="10" name="Subtitle 2"/>
          <p:cNvSpPr>
            <a:spLocks noGrp="1"/>
          </p:cNvSpPr>
          <p:nvPr>
            <p:ph type="subTitle" idx="1"/>
          </p:nvPr>
        </p:nvSpPr>
        <p:spPr>
          <a:xfrm>
            <a:off x="0" y="3692624"/>
            <a:ext cx="9144000" cy="1752600"/>
          </a:xfrm>
        </p:spPr>
        <p:txBody>
          <a:bodyPr>
            <a:normAutofit/>
          </a:bodyPr>
          <a:lstStyle>
            <a:lvl1pPr marL="0" indent="0" algn="ctr">
              <a:buNone/>
              <a:defRPr sz="2000">
                <a:solidFill>
                  <a:schemeClr val="bg1"/>
                </a:solidFill>
                <a:latin typeface="+mn-lt"/>
                <a:cs typeface="Gotham Light" pitchFamily="50"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da-DK" dirty="0"/>
          </a:p>
        </p:txBody>
      </p:sp>
      <p:sp>
        <p:nvSpPr>
          <p:cNvPr id="6" name="Slide Number Placeholder 38"/>
          <p:cNvSpPr>
            <a:spLocks noGrp="1"/>
          </p:cNvSpPr>
          <p:nvPr>
            <p:ph type="sldNum" sz="quarter" idx="4"/>
          </p:nvPr>
        </p:nvSpPr>
        <p:spPr>
          <a:xfrm>
            <a:off x="3505200" y="6453336"/>
            <a:ext cx="2133600" cy="216024"/>
          </a:xfrm>
          <a:prstGeom prst="rect">
            <a:avLst/>
          </a:prstGeom>
        </p:spPr>
        <p:txBody>
          <a:bodyPr vert="horz" lIns="91440" tIns="45720" rIns="91440" bIns="45720" rtlCol="0" anchor="ctr"/>
          <a:lstStyle>
            <a:lvl1pPr algn="ctr">
              <a:defRPr sz="1000">
                <a:solidFill>
                  <a:schemeClr val="bg1"/>
                </a:solidFill>
                <a:latin typeface="+mn-lt"/>
              </a:defRPr>
            </a:lvl1pPr>
          </a:lstStyle>
          <a:p>
            <a:fld id="{0AFEE527-DE6D-45D2-B8CB-5152FCB7CDC4}" type="slidenum">
              <a:rPr lang="en-US" smtClean="0"/>
              <a:pPr/>
              <a:t>‹#›</a:t>
            </a:fld>
            <a:endParaRPr lang="en-US"/>
          </a:p>
        </p:txBody>
      </p:sp>
    </p:spTree>
    <p:extLst>
      <p:ext uri="{BB962C8B-B14F-4D97-AF65-F5344CB8AC3E}">
        <p14:creationId xmlns:p14="http://schemas.microsoft.com/office/powerpoint/2010/main" val="2406508986"/>
      </p:ext>
    </p:extLst>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heme 1 - C">
    <p:spTree>
      <p:nvGrpSpPr>
        <p:cNvPr id="1" name=""/>
        <p:cNvGrpSpPr/>
        <p:nvPr/>
      </p:nvGrpSpPr>
      <p:grpSpPr>
        <a:xfrm>
          <a:off x="0" y="0"/>
          <a:ext cx="0" cy="0"/>
          <a:chOff x="0" y="0"/>
          <a:chExt cx="0" cy="0"/>
        </a:xfrm>
      </p:grpSpPr>
      <p:sp>
        <p:nvSpPr>
          <p:cNvPr id="2" name="Title 1"/>
          <p:cNvSpPr>
            <a:spLocks noGrp="1"/>
          </p:cNvSpPr>
          <p:nvPr>
            <p:ph type="title"/>
          </p:nvPr>
        </p:nvSpPr>
        <p:spPr>
          <a:xfrm>
            <a:off x="723600" y="1627200"/>
            <a:ext cx="7772400" cy="748800"/>
          </a:xfrm>
        </p:spPr>
        <p:txBody>
          <a:bodyPr/>
          <a:lstStyle>
            <a:lvl1pPr>
              <a:defRPr sz="4000" cap="all" baseline="0"/>
            </a:lvl1pPr>
          </a:lstStyle>
          <a:p>
            <a:r>
              <a:rPr lang="en-US" smtClean="0"/>
              <a:t>Click to edit Master title style</a:t>
            </a:r>
            <a:endParaRPr lang="da-DK" dirty="0"/>
          </a:p>
        </p:txBody>
      </p:sp>
      <p:sp>
        <p:nvSpPr>
          <p:cNvPr id="3" name="Content Placeholder 2"/>
          <p:cNvSpPr>
            <a:spLocks noGrp="1"/>
          </p:cNvSpPr>
          <p:nvPr>
            <p:ph idx="1"/>
          </p:nvPr>
        </p:nvSpPr>
        <p:spPr>
          <a:xfrm>
            <a:off x="723600" y="2422800"/>
            <a:ext cx="7772400" cy="3456000"/>
          </a:xfrm>
        </p:spPr>
        <p:txBody>
          <a:bodyPr>
            <a:noAutofit/>
          </a:bodyPr>
          <a:lstStyle>
            <a:lvl1pPr>
              <a:buNone/>
              <a:defRPr/>
            </a:lvl1pPr>
          </a:lstStyle>
          <a:p>
            <a:pPr lvl="0"/>
            <a:r>
              <a:rPr lang="en-US" smtClean="0"/>
              <a:t>Click to edit Master text styles</a:t>
            </a:r>
          </a:p>
        </p:txBody>
      </p:sp>
      <p:sp>
        <p:nvSpPr>
          <p:cNvPr id="7" name="Rektangel 6"/>
          <p:cNvSpPr/>
          <p:nvPr/>
        </p:nvSpPr>
        <p:spPr>
          <a:xfrm>
            <a:off x="0" y="0"/>
            <a:ext cx="9144000" cy="1080000"/>
          </a:xfrm>
          <a:prstGeom prst="rect">
            <a:avLst/>
          </a:prstGeom>
          <a:solidFill>
            <a:srgbClr val="D63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8" name="Billede 8" descr="foto1.jpg"/>
          <p:cNvPicPr>
            <a:picLocks noChangeAspect="1"/>
          </p:cNvPicPr>
          <p:nvPr/>
        </p:nvPicPr>
        <p:blipFill>
          <a:blip r:embed="rId2" cstate="print"/>
          <a:stretch>
            <a:fillRect/>
          </a:stretch>
        </p:blipFill>
        <p:spPr>
          <a:xfrm>
            <a:off x="0" y="0"/>
            <a:ext cx="1798320" cy="1078992"/>
          </a:xfrm>
          <a:prstGeom prst="rect">
            <a:avLst/>
          </a:prstGeom>
        </p:spPr>
      </p:pic>
      <p:sp>
        <p:nvSpPr>
          <p:cNvPr id="15" name="Slide Number Placeholder 38"/>
          <p:cNvSpPr>
            <a:spLocks noGrp="1"/>
          </p:cNvSpPr>
          <p:nvPr>
            <p:ph type="sldNum" sz="quarter" idx="4"/>
          </p:nvPr>
        </p:nvSpPr>
        <p:spPr>
          <a:xfrm>
            <a:off x="3505200" y="6453336"/>
            <a:ext cx="2133600" cy="216024"/>
          </a:xfrm>
          <a:prstGeom prst="rect">
            <a:avLst/>
          </a:prstGeom>
        </p:spPr>
        <p:txBody>
          <a:bodyPr vert="horz" lIns="91440" tIns="45720" rIns="91440" bIns="45720" rtlCol="0" anchor="ctr"/>
          <a:lstStyle>
            <a:lvl1pPr algn="ctr">
              <a:defRPr sz="1000">
                <a:solidFill>
                  <a:schemeClr val="bg1"/>
                </a:solidFill>
                <a:latin typeface="+mn-lt"/>
              </a:defRPr>
            </a:lvl1pPr>
          </a:lstStyle>
          <a:p>
            <a:fld id="{0AFEE527-DE6D-45D2-B8CB-5152FCB7CDC4}" type="slidenum">
              <a:rPr lang="en-US" smtClean="0"/>
              <a:pPr/>
              <a:t>‹#›</a:t>
            </a:fld>
            <a:endParaRPr lang="en-US"/>
          </a:p>
        </p:txBody>
      </p:sp>
    </p:spTree>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heme 2 - A">
    <p:spTree>
      <p:nvGrpSpPr>
        <p:cNvPr id="1" name=""/>
        <p:cNvGrpSpPr/>
        <p:nvPr/>
      </p:nvGrpSpPr>
      <p:grpSpPr>
        <a:xfrm>
          <a:off x="0" y="0"/>
          <a:ext cx="0" cy="0"/>
          <a:chOff x="0" y="0"/>
          <a:chExt cx="0" cy="0"/>
        </a:xfrm>
      </p:grpSpPr>
      <p:sp>
        <p:nvSpPr>
          <p:cNvPr id="7" name="Rektangel 6"/>
          <p:cNvSpPr/>
          <p:nvPr/>
        </p:nvSpPr>
        <p:spPr>
          <a:xfrm>
            <a:off x="0" y="0"/>
            <a:ext cx="9144000" cy="1080000"/>
          </a:xfrm>
          <a:prstGeom prst="rect">
            <a:avLst/>
          </a:prstGeom>
          <a:solidFill>
            <a:srgbClr val="D63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Text Placeholder 10"/>
          <p:cNvSpPr>
            <a:spLocks noGrp="1"/>
          </p:cNvSpPr>
          <p:nvPr>
            <p:ph type="body" sz="quarter" idx="10"/>
          </p:nvPr>
        </p:nvSpPr>
        <p:spPr>
          <a:xfrm>
            <a:off x="1764000" y="187200"/>
            <a:ext cx="6948000" cy="864000"/>
          </a:xfrm>
        </p:spPr>
        <p:txBody>
          <a:bodyPr anchor="ctr" anchorCtr="0"/>
          <a:lstStyle>
            <a:lvl1pPr algn="r">
              <a:buNone/>
              <a:defRPr sz="3600">
                <a:solidFill>
                  <a:schemeClr val="bg1"/>
                </a:solidFill>
              </a:defRPr>
            </a:lvl1pPr>
            <a:lvl2pPr>
              <a:defRPr sz="3600"/>
            </a:lvl2pPr>
            <a:lvl3pPr>
              <a:defRPr sz="3600"/>
            </a:lvl3pPr>
            <a:lvl4pPr>
              <a:defRPr sz="3600"/>
            </a:lvl4pPr>
            <a:lvl5pPr>
              <a:defRPr sz="3600"/>
            </a:lvl5pPr>
          </a:lstStyle>
          <a:p>
            <a:pPr lvl="0"/>
            <a:r>
              <a:rPr lang="en-US" smtClean="0"/>
              <a:t>Click to edit Master text styles</a:t>
            </a:r>
          </a:p>
        </p:txBody>
      </p:sp>
      <p:sp>
        <p:nvSpPr>
          <p:cNvPr id="2" name="Title 1"/>
          <p:cNvSpPr>
            <a:spLocks noGrp="1"/>
          </p:cNvSpPr>
          <p:nvPr>
            <p:ph type="title"/>
          </p:nvPr>
        </p:nvSpPr>
        <p:spPr>
          <a:xfrm>
            <a:off x="457200" y="1339200"/>
            <a:ext cx="8229600" cy="1353600"/>
          </a:xfrm>
        </p:spPr>
        <p:txBody>
          <a:bodyPr/>
          <a:lstStyle/>
          <a:p>
            <a:r>
              <a:rPr lang="en-US" smtClean="0"/>
              <a:t>Click to edit Master title style</a:t>
            </a:r>
            <a:endParaRPr lang="da-DK" dirty="0"/>
          </a:p>
        </p:txBody>
      </p:sp>
      <p:sp>
        <p:nvSpPr>
          <p:cNvPr id="3" name="Content Placeholder 2"/>
          <p:cNvSpPr>
            <a:spLocks noGrp="1"/>
          </p:cNvSpPr>
          <p:nvPr>
            <p:ph idx="1"/>
          </p:nvPr>
        </p:nvSpPr>
        <p:spPr>
          <a:xfrm>
            <a:off x="457200" y="2924944"/>
            <a:ext cx="8229600" cy="2990081"/>
          </a:xfrm>
        </p:spPr>
        <p:txBody>
          <a:bodyPr>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5" name="Slide Number Placeholder 38"/>
          <p:cNvSpPr>
            <a:spLocks noGrp="1"/>
          </p:cNvSpPr>
          <p:nvPr>
            <p:ph type="sldNum" sz="quarter" idx="4"/>
          </p:nvPr>
        </p:nvSpPr>
        <p:spPr>
          <a:xfrm>
            <a:off x="3505200" y="6453336"/>
            <a:ext cx="2133600" cy="216024"/>
          </a:xfrm>
          <a:prstGeom prst="rect">
            <a:avLst/>
          </a:prstGeom>
        </p:spPr>
        <p:txBody>
          <a:bodyPr vert="horz" lIns="91440" tIns="45720" rIns="91440" bIns="45720" rtlCol="0" anchor="ctr"/>
          <a:lstStyle>
            <a:lvl1pPr algn="ctr">
              <a:defRPr sz="1000">
                <a:solidFill>
                  <a:schemeClr val="bg1"/>
                </a:solidFill>
                <a:latin typeface="+mn-lt"/>
              </a:defRPr>
            </a:lvl1pPr>
          </a:lstStyle>
          <a:p>
            <a:fld id="{0AFEE527-DE6D-45D2-B8CB-5152FCB7CDC4}" type="slidenum">
              <a:rPr lang="en-US" smtClean="0"/>
              <a:pPr/>
              <a:t>‹#›</a:t>
            </a:fld>
            <a:endParaRPr lang="en-US"/>
          </a:p>
        </p:txBody>
      </p:sp>
      <p:pic>
        <p:nvPicPr>
          <p:cNvPr id="9" name="Billede 9" descr="foto2.jpg"/>
          <p:cNvPicPr>
            <a:picLocks noChangeAspect="1"/>
          </p:cNvPicPr>
          <p:nvPr/>
        </p:nvPicPr>
        <p:blipFill>
          <a:blip r:embed="rId2" cstate="print"/>
          <a:stretch>
            <a:fillRect/>
          </a:stretch>
        </p:blipFill>
        <p:spPr>
          <a:xfrm>
            <a:off x="0" y="0"/>
            <a:ext cx="1798320" cy="1078992"/>
          </a:xfrm>
          <a:prstGeom prst="rect">
            <a:avLst/>
          </a:prstGeom>
        </p:spPr>
      </p:pic>
    </p:spTree>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heme 2 -  B">
    <p:spTree>
      <p:nvGrpSpPr>
        <p:cNvPr id="1" name=""/>
        <p:cNvGrpSpPr/>
        <p:nvPr/>
      </p:nvGrpSpPr>
      <p:grpSpPr>
        <a:xfrm>
          <a:off x="0" y="0"/>
          <a:ext cx="0" cy="0"/>
          <a:chOff x="0" y="0"/>
          <a:chExt cx="0" cy="0"/>
        </a:xfrm>
      </p:grpSpPr>
      <p:sp>
        <p:nvSpPr>
          <p:cNvPr id="2" name="Title 1"/>
          <p:cNvSpPr>
            <a:spLocks noGrp="1"/>
          </p:cNvSpPr>
          <p:nvPr>
            <p:ph type="title"/>
          </p:nvPr>
        </p:nvSpPr>
        <p:spPr>
          <a:xfrm>
            <a:off x="723600" y="1627200"/>
            <a:ext cx="7772400" cy="748800"/>
          </a:xfrm>
        </p:spPr>
        <p:txBody>
          <a:bodyPr/>
          <a:lstStyle>
            <a:lvl1pPr>
              <a:defRPr sz="4000" cap="all" baseline="0"/>
            </a:lvl1pPr>
          </a:lstStyle>
          <a:p>
            <a:r>
              <a:rPr lang="en-US" smtClean="0"/>
              <a:t>Click to edit Master title style</a:t>
            </a:r>
            <a:endParaRPr lang="da-DK" dirty="0"/>
          </a:p>
        </p:txBody>
      </p:sp>
      <p:sp>
        <p:nvSpPr>
          <p:cNvPr id="3" name="Content Placeholder 2"/>
          <p:cNvSpPr>
            <a:spLocks noGrp="1"/>
          </p:cNvSpPr>
          <p:nvPr>
            <p:ph idx="1"/>
          </p:nvPr>
        </p:nvSpPr>
        <p:spPr>
          <a:xfrm>
            <a:off x="723600" y="2422800"/>
            <a:ext cx="7772400" cy="3456000"/>
          </a:xfrm>
        </p:spPr>
        <p:txBody>
          <a:bodyPr>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7" name="Rektangel 6"/>
          <p:cNvSpPr/>
          <p:nvPr/>
        </p:nvSpPr>
        <p:spPr>
          <a:xfrm>
            <a:off x="0" y="0"/>
            <a:ext cx="9144000" cy="1080000"/>
          </a:xfrm>
          <a:prstGeom prst="rect">
            <a:avLst/>
          </a:prstGeom>
          <a:solidFill>
            <a:srgbClr val="D63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Slide Number Placeholder 38"/>
          <p:cNvSpPr>
            <a:spLocks noGrp="1"/>
          </p:cNvSpPr>
          <p:nvPr>
            <p:ph type="sldNum" sz="quarter" idx="4"/>
          </p:nvPr>
        </p:nvSpPr>
        <p:spPr>
          <a:xfrm>
            <a:off x="3505200" y="6453336"/>
            <a:ext cx="2133600" cy="216024"/>
          </a:xfrm>
          <a:prstGeom prst="rect">
            <a:avLst/>
          </a:prstGeom>
        </p:spPr>
        <p:txBody>
          <a:bodyPr vert="horz" lIns="91440" tIns="45720" rIns="91440" bIns="45720" rtlCol="0" anchor="ctr"/>
          <a:lstStyle>
            <a:lvl1pPr algn="ctr">
              <a:defRPr sz="1000">
                <a:solidFill>
                  <a:schemeClr val="bg1"/>
                </a:solidFill>
                <a:latin typeface="+mn-lt"/>
              </a:defRPr>
            </a:lvl1pPr>
          </a:lstStyle>
          <a:p>
            <a:fld id="{0AFEE527-DE6D-45D2-B8CB-5152FCB7CDC4}" type="slidenum">
              <a:rPr lang="en-US" smtClean="0"/>
              <a:pPr/>
              <a:t>‹#›</a:t>
            </a:fld>
            <a:endParaRPr lang="en-US"/>
          </a:p>
        </p:txBody>
      </p:sp>
      <p:pic>
        <p:nvPicPr>
          <p:cNvPr id="9" name="Billede 9" descr="foto2.jpg"/>
          <p:cNvPicPr>
            <a:picLocks noChangeAspect="1"/>
          </p:cNvPicPr>
          <p:nvPr/>
        </p:nvPicPr>
        <p:blipFill>
          <a:blip r:embed="rId2" cstate="print"/>
          <a:stretch>
            <a:fillRect/>
          </a:stretch>
        </p:blipFill>
        <p:spPr>
          <a:xfrm>
            <a:off x="0" y="0"/>
            <a:ext cx="1798320" cy="1078992"/>
          </a:xfrm>
          <a:prstGeom prst="rect">
            <a:avLst/>
          </a:prstGeom>
        </p:spPr>
      </p:pic>
    </p:spTree>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heme 2 - C">
    <p:spTree>
      <p:nvGrpSpPr>
        <p:cNvPr id="1" name=""/>
        <p:cNvGrpSpPr/>
        <p:nvPr/>
      </p:nvGrpSpPr>
      <p:grpSpPr>
        <a:xfrm>
          <a:off x="0" y="0"/>
          <a:ext cx="0" cy="0"/>
          <a:chOff x="0" y="0"/>
          <a:chExt cx="0" cy="0"/>
        </a:xfrm>
      </p:grpSpPr>
      <p:sp>
        <p:nvSpPr>
          <p:cNvPr id="2" name="Title 1"/>
          <p:cNvSpPr>
            <a:spLocks noGrp="1"/>
          </p:cNvSpPr>
          <p:nvPr>
            <p:ph type="title"/>
          </p:nvPr>
        </p:nvSpPr>
        <p:spPr>
          <a:xfrm>
            <a:off x="723600" y="1627200"/>
            <a:ext cx="7772400" cy="748800"/>
          </a:xfrm>
        </p:spPr>
        <p:txBody>
          <a:bodyPr/>
          <a:lstStyle>
            <a:lvl1pPr>
              <a:defRPr sz="4000" cap="all" baseline="0"/>
            </a:lvl1pPr>
          </a:lstStyle>
          <a:p>
            <a:r>
              <a:rPr lang="en-US" smtClean="0"/>
              <a:t>Click to edit Master title style</a:t>
            </a:r>
            <a:endParaRPr lang="da-DK" dirty="0"/>
          </a:p>
        </p:txBody>
      </p:sp>
      <p:sp>
        <p:nvSpPr>
          <p:cNvPr id="3" name="Content Placeholder 2"/>
          <p:cNvSpPr>
            <a:spLocks noGrp="1"/>
          </p:cNvSpPr>
          <p:nvPr>
            <p:ph idx="1"/>
          </p:nvPr>
        </p:nvSpPr>
        <p:spPr>
          <a:xfrm>
            <a:off x="723600" y="2422800"/>
            <a:ext cx="7772400" cy="3456000"/>
          </a:xfrm>
        </p:spPr>
        <p:txBody>
          <a:bodyPr>
            <a:noAutofit/>
          </a:bodyPr>
          <a:lstStyle>
            <a:lvl1pPr>
              <a:buNone/>
              <a:defRPr/>
            </a:lvl1pPr>
          </a:lstStyle>
          <a:p>
            <a:pPr lvl="0"/>
            <a:r>
              <a:rPr lang="en-US" smtClean="0"/>
              <a:t>Click to edit Master text styles</a:t>
            </a:r>
          </a:p>
        </p:txBody>
      </p:sp>
      <p:sp>
        <p:nvSpPr>
          <p:cNvPr id="7" name="Rektangel 6"/>
          <p:cNvSpPr/>
          <p:nvPr/>
        </p:nvSpPr>
        <p:spPr>
          <a:xfrm>
            <a:off x="0" y="0"/>
            <a:ext cx="9144000" cy="1080000"/>
          </a:xfrm>
          <a:prstGeom prst="rect">
            <a:avLst/>
          </a:prstGeom>
          <a:solidFill>
            <a:srgbClr val="D63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Slide Number Placeholder 38"/>
          <p:cNvSpPr>
            <a:spLocks noGrp="1"/>
          </p:cNvSpPr>
          <p:nvPr>
            <p:ph type="sldNum" sz="quarter" idx="4"/>
          </p:nvPr>
        </p:nvSpPr>
        <p:spPr>
          <a:xfrm>
            <a:off x="3505200" y="6453336"/>
            <a:ext cx="2133600" cy="216024"/>
          </a:xfrm>
          <a:prstGeom prst="rect">
            <a:avLst/>
          </a:prstGeom>
        </p:spPr>
        <p:txBody>
          <a:bodyPr vert="horz" lIns="91440" tIns="45720" rIns="91440" bIns="45720" rtlCol="0" anchor="ctr"/>
          <a:lstStyle>
            <a:lvl1pPr algn="ctr">
              <a:defRPr sz="1000">
                <a:solidFill>
                  <a:schemeClr val="bg1"/>
                </a:solidFill>
                <a:latin typeface="+mn-lt"/>
              </a:defRPr>
            </a:lvl1pPr>
          </a:lstStyle>
          <a:p>
            <a:fld id="{0AFEE527-DE6D-45D2-B8CB-5152FCB7CDC4}" type="slidenum">
              <a:rPr lang="en-US" smtClean="0"/>
              <a:pPr/>
              <a:t>‹#›</a:t>
            </a:fld>
            <a:endParaRPr lang="en-US"/>
          </a:p>
        </p:txBody>
      </p:sp>
      <p:pic>
        <p:nvPicPr>
          <p:cNvPr id="9" name="Billede 9" descr="foto2.jpg"/>
          <p:cNvPicPr>
            <a:picLocks noChangeAspect="1"/>
          </p:cNvPicPr>
          <p:nvPr/>
        </p:nvPicPr>
        <p:blipFill>
          <a:blip r:embed="rId2" cstate="print"/>
          <a:stretch>
            <a:fillRect/>
          </a:stretch>
        </p:blipFill>
        <p:spPr>
          <a:xfrm>
            <a:off x="0" y="0"/>
            <a:ext cx="1798320" cy="1078992"/>
          </a:xfrm>
          <a:prstGeom prst="rect">
            <a:avLst/>
          </a:prstGeom>
        </p:spPr>
      </p:pic>
    </p:spTree>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heme 3 - A">
    <p:spTree>
      <p:nvGrpSpPr>
        <p:cNvPr id="1" name=""/>
        <p:cNvGrpSpPr/>
        <p:nvPr/>
      </p:nvGrpSpPr>
      <p:grpSpPr>
        <a:xfrm>
          <a:off x="0" y="0"/>
          <a:ext cx="0" cy="0"/>
          <a:chOff x="0" y="0"/>
          <a:chExt cx="0" cy="0"/>
        </a:xfrm>
      </p:grpSpPr>
      <p:sp>
        <p:nvSpPr>
          <p:cNvPr id="7" name="Rektangel 6"/>
          <p:cNvSpPr/>
          <p:nvPr/>
        </p:nvSpPr>
        <p:spPr>
          <a:xfrm>
            <a:off x="0" y="0"/>
            <a:ext cx="9144000" cy="1080000"/>
          </a:xfrm>
          <a:prstGeom prst="rect">
            <a:avLst/>
          </a:prstGeom>
          <a:solidFill>
            <a:srgbClr val="D63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Text Placeholder 10"/>
          <p:cNvSpPr>
            <a:spLocks noGrp="1"/>
          </p:cNvSpPr>
          <p:nvPr>
            <p:ph type="body" sz="quarter" idx="10"/>
          </p:nvPr>
        </p:nvSpPr>
        <p:spPr>
          <a:xfrm>
            <a:off x="1764000" y="187200"/>
            <a:ext cx="6948000" cy="864000"/>
          </a:xfrm>
        </p:spPr>
        <p:txBody>
          <a:bodyPr anchor="ctr" anchorCtr="0"/>
          <a:lstStyle>
            <a:lvl1pPr algn="r">
              <a:buNone/>
              <a:defRPr sz="3600">
                <a:solidFill>
                  <a:schemeClr val="bg1"/>
                </a:solidFill>
              </a:defRPr>
            </a:lvl1pPr>
            <a:lvl2pPr>
              <a:defRPr sz="3600"/>
            </a:lvl2pPr>
            <a:lvl3pPr>
              <a:defRPr sz="3600"/>
            </a:lvl3pPr>
            <a:lvl4pPr>
              <a:defRPr sz="3600"/>
            </a:lvl4pPr>
            <a:lvl5pPr>
              <a:defRPr sz="3600"/>
            </a:lvl5pPr>
          </a:lstStyle>
          <a:p>
            <a:pPr lvl="0"/>
            <a:r>
              <a:rPr lang="en-US" smtClean="0"/>
              <a:t>Click to edit Master text styles</a:t>
            </a:r>
          </a:p>
        </p:txBody>
      </p:sp>
      <p:sp>
        <p:nvSpPr>
          <p:cNvPr id="2" name="Title 1"/>
          <p:cNvSpPr>
            <a:spLocks noGrp="1"/>
          </p:cNvSpPr>
          <p:nvPr>
            <p:ph type="title"/>
          </p:nvPr>
        </p:nvSpPr>
        <p:spPr>
          <a:xfrm>
            <a:off x="457200" y="1339200"/>
            <a:ext cx="8229600" cy="1353600"/>
          </a:xfrm>
        </p:spPr>
        <p:txBody>
          <a:bodyPr/>
          <a:lstStyle/>
          <a:p>
            <a:r>
              <a:rPr lang="en-US" smtClean="0"/>
              <a:t>Click to edit Master title style</a:t>
            </a:r>
            <a:endParaRPr lang="da-DK" dirty="0"/>
          </a:p>
        </p:txBody>
      </p:sp>
      <p:sp>
        <p:nvSpPr>
          <p:cNvPr id="3" name="Content Placeholder 2"/>
          <p:cNvSpPr>
            <a:spLocks noGrp="1"/>
          </p:cNvSpPr>
          <p:nvPr>
            <p:ph idx="1"/>
          </p:nvPr>
        </p:nvSpPr>
        <p:spPr>
          <a:xfrm>
            <a:off x="457200" y="2924944"/>
            <a:ext cx="8229600" cy="2990081"/>
          </a:xfrm>
        </p:spPr>
        <p:txBody>
          <a:bodyPr>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5" name="Slide Number Placeholder 38"/>
          <p:cNvSpPr>
            <a:spLocks noGrp="1"/>
          </p:cNvSpPr>
          <p:nvPr>
            <p:ph type="sldNum" sz="quarter" idx="4"/>
          </p:nvPr>
        </p:nvSpPr>
        <p:spPr>
          <a:xfrm>
            <a:off x="3505200" y="6453336"/>
            <a:ext cx="2133600" cy="216024"/>
          </a:xfrm>
          <a:prstGeom prst="rect">
            <a:avLst/>
          </a:prstGeom>
        </p:spPr>
        <p:txBody>
          <a:bodyPr vert="horz" lIns="91440" tIns="45720" rIns="91440" bIns="45720" rtlCol="0" anchor="ctr"/>
          <a:lstStyle>
            <a:lvl1pPr algn="ctr">
              <a:defRPr sz="1000">
                <a:solidFill>
                  <a:schemeClr val="bg1"/>
                </a:solidFill>
                <a:latin typeface="+mn-lt"/>
              </a:defRPr>
            </a:lvl1pPr>
          </a:lstStyle>
          <a:p>
            <a:fld id="{0AFEE527-DE6D-45D2-B8CB-5152FCB7CDC4}" type="slidenum">
              <a:rPr lang="en-US" smtClean="0"/>
              <a:pPr/>
              <a:t>‹#›</a:t>
            </a:fld>
            <a:endParaRPr lang="en-US"/>
          </a:p>
        </p:txBody>
      </p:sp>
      <p:pic>
        <p:nvPicPr>
          <p:cNvPr id="8" name="Billede 8" descr="foto3.jpg"/>
          <p:cNvPicPr>
            <a:picLocks noChangeAspect="1"/>
          </p:cNvPicPr>
          <p:nvPr/>
        </p:nvPicPr>
        <p:blipFill>
          <a:blip r:embed="rId2" cstate="print"/>
          <a:stretch>
            <a:fillRect/>
          </a:stretch>
        </p:blipFill>
        <p:spPr>
          <a:xfrm>
            <a:off x="0" y="0"/>
            <a:ext cx="1798320" cy="1078992"/>
          </a:xfrm>
          <a:prstGeom prst="rect">
            <a:avLst/>
          </a:prstGeom>
        </p:spPr>
      </p:pic>
    </p:spTree>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heme 3 - B">
    <p:spTree>
      <p:nvGrpSpPr>
        <p:cNvPr id="1" name=""/>
        <p:cNvGrpSpPr/>
        <p:nvPr/>
      </p:nvGrpSpPr>
      <p:grpSpPr>
        <a:xfrm>
          <a:off x="0" y="0"/>
          <a:ext cx="0" cy="0"/>
          <a:chOff x="0" y="0"/>
          <a:chExt cx="0" cy="0"/>
        </a:xfrm>
      </p:grpSpPr>
      <p:sp>
        <p:nvSpPr>
          <p:cNvPr id="2" name="Title 1"/>
          <p:cNvSpPr>
            <a:spLocks noGrp="1"/>
          </p:cNvSpPr>
          <p:nvPr>
            <p:ph type="title"/>
          </p:nvPr>
        </p:nvSpPr>
        <p:spPr>
          <a:xfrm>
            <a:off x="723600" y="1627200"/>
            <a:ext cx="7772400" cy="748800"/>
          </a:xfrm>
        </p:spPr>
        <p:txBody>
          <a:bodyPr/>
          <a:lstStyle>
            <a:lvl1pPr>
              <a:defRPr sz="4000" cap="all" baseline="0"/>
            </a:lvl1pPr>
          </a:lstStyle>
          <a:p>
            <a:r>
              <a:rPr lang="en-US" smtClean="0"/>
              <a:t>Click to edit Master title style</a:t>
            </a:r>
            <a:endParaRPr lang="da-DK" dirty="0"/>
          </a:p>
        </p:txBody>
      </p:sp>
      <p:sp>
        <p:nvSpPr>
          <p:cNvPr id="3" name="Content Placeholder 2"/>
          <p:cNvSpPr>
            <a:spLocks noGrp="1"/>
          </p:cNvSpPr>
          <p:nvPr>
            <p:ph idx="1"/>
          </p:nvPr>
        </p:nvSpPr>
        <p:spPr>
          <a:xfrm>
            <a:off x="723600" y="2422800"/>
            <a:ext cx="7772400" cy="3456000"/>
          </a:xfrm>
        </p:spPr>
        <p:txBody>
          <a:bodyPr>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7" name="Rektangel 6"/>
          <p:cNvSpPr/>
          <p:nvPr/>
        </p:nvSpPr>
        <p:spPr>
          <a:xfrm>
            <a:off x="0" y="0"/>
            <a:ext cx="9144000" cy="1080000"/>
          </a:xfrm>
          <a:prstGeom prst="rect">
            <a:avLst/>
          </a:prstGeom>
          <a:solidFill>
            <a:srgbClr val="D63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Slide Number Placeholder 38"/>
          <p:cNvSpPr>
            <a:spLocks noGrp="1"/>
          </p:cNvSpPr>
          <p:nvPr>
            <p:ph type="sldNum" sz="quarter" idx="4"/>
          </p:nvPr>
        </p:nvSpPr>
        <p:spPr>
          <a:xfrm>
            <a:off x="3505200" y="6453336"/>
            <a:ext cx="2133600" cy="216024"/>
          </a:xfrm>
          <a:prstGeom prst="rect">
            <a:avLst/>
          </a:prstGeom>
        </p:spPr>
        <p:txBody>
          <a:bodyPr vert="horz" lIns="91440" tIns="45720" rIns="91440" bIns="45720" rtlCol="0" anchor="ctr"/>
          <a:lstStyle>
            <a:lvl1pPr algn="ctr">
              <a:defRPr sz="1000">
                <a:solidFill>
                  <a:schemeClr val="bg1"/>
                </a:solidFill>
                <a:latin typeface="+mn-lt"/>
              </a:defRPr>
            </a:lvl1pPr>
          </a:lstStyle>
          <a:p>
            <a:fld id="{0AFEE527-DE6D-45D2-B8CB-5152FCB7CDC4}" type="slidenum">
              <a:rPr lang="en-US" smtClean="0"/>
              <a:pPr/>
              <a:t>‹#›</a:t>
            </a:fld>
            <a:endParaRPr lang="en-US"/>
          </a:p>
        </p:txBody>
      </p:sp>
      <p:pic>
        <p:nvPicPr>
          <p:cNvPr id="8" name="Billede 8" descr="foto3.jpg"/>
          <p:cNvPicPr>
            <a:picLocks noChangeAspect="1"/>
          </p:cNvPicPr>
          <p:nvPr/>
        </p:nvPicPr>
        <p:blipFill>
          <a:blip r:embed="rId2" cstate="print"/>
          <a:stretch>
            <a:fillRect/>
          </a:stretch>
        </p:blipFill>
        <p:spPr>
          <a:xfrm>
            <a:off x="0" y="0"/>
            <a:ext cx="1798320" cy="1078992"/>
          </a:xfrm>
          <a:prstGeom prst="rect">
            <a:avLst/>
          </a:prstGeom>
        </p:spPr>
      </p:pic>
    </p:spTree>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heme 3 - C">
    <p:spTree>
      <p:nvGrpSpPr>
        <p:cNvPr id="1" name=""/>
        <p:cNvGrpSpPr/>
        <p:nvPr/>
      </p:nvGrpSpPr>
      <p:grpSpPr>
        <a:xfrm>
          <a:off x="0" y="0"/>
          <a:ext cx="0" cy="0"/>
          <a:chOff x="0" y="0"/>
          <a:chExt cx="0" cy="0"/>
        </a:xfrm>
      </p:grpSpPr>
      <p:sp>
        <p:nvSpPr>
          <p:cNvPr id="2" name="Title 1"/>
          <p:cNvSpPr>
            <a:spLocks noGrp="1"/>
          </p:cNvSpPr>
          <p:nvPr>
            <p:ph type="title"/>
          </p:nvPr>
        </p:nvSpPr>
        <p:spPr>
          <a:xfrm>
            <a:off x="723600" y="1627200"/>
            <a:ext cx="7772400" cy="748800"/>
          </a:xfrm>
        </p:spPr>
        <p:txBody>
          <a:bodyPr/>
          <a:lstStyle>
            <a:lvl1pPr>
              <a:defRPr sz="4000" cap="all" baseline="0"/>
            </a:lvl1pPr>
          </a:lstStyle>
          <a:p>
            <a:r>
              <a:rPr lang="en-US" smtClean="0"/>
              <a:t>Click to edit Master title style</a:t>
            </a:r>
            <a:endParaRPr lang="da-DK" dirty="0"/>
          </a:p>
        </p:txBody>
      </p:sp>
      <p:sp>
        <p:nvSpPr>
          <p:cNvPr id="3" name="Content Placeholder 2"/>
          <p:cNvSpPr>
            <a:spLocks noGrp="1"/>
          </p:cNvSpPr>
          <p:nvPr>
            <p:ph idx="1"/>
          </p:nvPr>
        </p:nvSpPr>
        <p:spPr>
          <a:xfrm>
            <a:off x="723600" y="2422800"/>
            <a:ext cx="7772400" cy="3456000"/>
          </a:xfrm>
        </p:spPr>
        <p:txBody>
          <a:bodyPr>
            <a:noAutofit/>
          </a:bodyPr>
          <a:lstStyle>
            <a:lvl1pPr>
              <a:buNone/>
              <a:defRPr/>
            </a:lvl1pPr>
          </a:lstStyle>
          <a:p>
            <a:pPr lvl="0"/>
            <a:r>
              <a:rPr lang="en-US" smtClean="0"/>
              <a:t>Click to edit Master text styles</a:t>
            </a:r>
          </a:p>
        </p:txBody>
      </p:sp>
      <p:sp>
        <p:nvSpPr>
          <p:cNvPr id="7" name="Rektangel 6"/>
          <p:cNvSpPr/>
          <p:nvPr/>
        </p:nvSpPr>
        <p:spPr>
          <a:xfrm>
            <a:off x="0" y="0"/>
            <a:ext cx="9144000" cy="1080000"/>
          </a:xfrm>
          <a:prstGeom prst="rect">
            <a:avLst/>
          </a:prstGeom>
          <a:solidFill>
            <a:srgbClr val="D63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Slide Number Placeholder 38"/>
          <p:cNvSpPr>
            <a:spLocks noGrp="1"/>
          </p:cNvSpPr>
          <p:nvPr>
            <p:ph type="sldNum" sz="quarter" idx="4"/>
          </p:nvPr>
        </p:nvSpPr>
        <p:spPr>
          <a:xfrm>
            <a:off x="3505200" y="6453336"/>
            <a:ext cx="2133600" cy="216024"/>
          </a:xfrm>
          <a:prstGeom prst="rect">
            <a:avLst/>
          </a:prstGeom>
        </p:spPr>
        <p:txBody>
          <a:bodyPr vert="horz" lIns="91440" tIns="45720" rIns="91440" bIns="45720" rtlCol="0" anchor="ctr"/>
          <a:lstStyle>
            <a:lvl1pPr algn="ctr">
              <a:defRPr sz="1000">
                <a:solidFill>
                  <a:schemeClr val="bg1"/>
                </a:solidFill>
                <a:latin typeface="+mn-lt"/>
              </a:defRPr>
            </a:lvl1pPr>
          </a:lstStyle>
          <a:p>
            <a:fld id="{0AFEE527-DE6D-45D2-B8CB-5152FCB7CDC4}" type="slidenum">
              <a:rPr lang="en-US" smtClean="0"/>
              <a:pPr/>
              <a:t>‹#›</a:t>
            </a:fld>
            <a:endParaRPr lang="en-US"/>
          </a:p>
        </p:txBody>
      </p:sp>
      <p:pic>
        <p:nvPicPr>
          <p:cNvPr id="8" name="Billede 8" descr="foto3.jpg"/>
          <p:cNvPicPr>
            <a:picLocks noChangeAspect="1"/>
          </p:cNvPicPr>
          <p:nvPr/>
        </p:nvPicPr>
        <p:blipFill>
          <a:blip r:embed="rId2" cstate="print"/>
          <a:stretch>
            <a:fillRect/>
          </a:stretch>
        </p:blipFill>
        <p:spPr>
          <a:xfrm>
            <a:off x="0" y="0"/>
            <a:ext cx="1798320" cy="1078992"/>
          </a:xfrm>
          <a:prstGeom prst="rect">
            <a:avLst/>
          </a:prstGeom>
        </p:spPr>
      </p:pic>
    </p:spTree>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heme 4 - A">
    <p:spTree>
      <p:nvGrpSpPr>
        <p:cNvPr id="1" name=""/>
        <p:cNvGrpSpPr/>
        <p:nvPr/>
      </p:nvGrpSpPr>
      <p:grpSpPr>
        <a:xfrm>
          <a:off x="0" y="0"/>
          <a:ext cx="0" cy="0"/>
          <a:chOff x="0" y="0"/>
          <a:chExt cx="0" cy="0"/>
        </a:xfrm>
      </p:grpSpPr>
      <p:sp>
        <p:nvSpPr>
          <p:cNvPr id="7" name="Rektangel 6"/>
          <p:cNvSpPr/>
          <p:nvPr/>
        </p:nvSpPr>
        <p:spPr>
          <a:xfrm>
            <a:off x="0" y="0"/>
            <a:ext cx="9144000" cy="1080000"/>
          </a:xfrm>
          <a:prstGeom prst="rect">
            <a:avLst/>
          </a:prstGeom>
          <a:solidFill>
            <a:srgbClr val="D63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Text Placeholder 10"/>
          <p:cNvSpPr>
            <a:spLocks noGrp="1"/>
          </p:cNvSpPr>
          <p:nvPr>
            <p:ph type="body" sz="quarter" idx="10"/>
          </p:nvPr>
        </p:nvSpPr>
        <p:spPr>
          <a:xfrm>
            <a:off x="1764000" y="187200"/>
            <a:ext cx="6948000" cy="864000"/>
          </a:xfrm>
        </p:spPr>
        <p:txBody>
          <a:bodyPr anchor="ctr" anchorCtr="0"/>
          <a:lstStyle>
            <a:lvl1pPr algn="r">
              <a:buNone/>
              <a:defRPr sz="3600">
                <a:solidFill>
                  <a:schemeClr val="bg1"/>
                </a:solidFill>
              </a:defRPr>
            </a:lvl1pPr>
            <a:lvl2pPr>
              <a:defRPr sz="3600"/>
            </a:lvl2pPr>
            <a:lvl3pPr>
              <a:defRPr sz="3600"/>
            </a:lvl3pPr>
            <a:lvl4pPr>
              <a:defRPr sz="3600"/>
            </a:lvl4pPr>
            <a:lvl5pPr>
              <a:defRPr sz="3600"/>
            </a:lvl5pPr>
          </a:lstStyle>
          <a:p>
            <a:pPr lvl="0"/>
            <a:r>
              <a:rPr lang="en-US" smtClean="0"/>
              <a:t>Click to edit Master text styles</a:t>
            </a:r>
          </a:p>
        </p:txBody>
      </p:sp>
      <p:sp>
        <p:nvSpPr>
          <p:cNvPr id="2" name="Title 1"/>
          <p:cNvSpPr>
            <a:spLocks noGrp="1"/>
          </p:cNvSpPr>
          <p:nvPr>
            <p:ph type="title"/>
          </p:nvPr>
        </p:nvSpPr>
        <p:spPr>
          <a:xfrm>
            <a:off x="457200" y="1339200"/>
            <a:ext cx="8229600" cy="1353600"/>
          </a:xfrm>
        </p:spPr>
        <p:txBody>
          <a:bodyPr/>
          <a:lstStyle/>
          <a:p>
            <a:r>
              <a:rPr lang="en-US" smtClean="0"/>
              <a:t>Click to edit Master title style</a:t>
            </a:r>
            <a:endParaRPr lang="da-DK" dirty="0"/>
          </a:p>
        </p:txBody>
      </p:sp>
      <p:sp>
        <p:nvSpPr>
          <p:cNvPr id="3" name="Content Placeholder 2"/>
          <p:cNvSpPr>
            <a:spLocks noGrp="1"/>
          </p:cNvSpPr>
          <p:nvPr>
            <p:ph idx="1"/>
          </p:nvPr>
        </p:nvSpPr>
        <p:spPr>
          <a:xfrm>
            <a:off x="457200" y="2924944"/>
            <a:ext cx="8229600" cy="2990081"/>
          </a:xfrm>
        </p:spPr>
        <p:txBody>
          <a:bodyPr>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5" name="Slide Number Placeholder 38"/>
          <p:cNvSpPr>
            <a:spLocks noGrp="1"/>
          </p:cNvSpPr>
          <p:nvPr>
            <p:ph type="sldNum" sz="quarter" idx="4"/>
          </p:nvPr>
        </p:nvSpPr>
        <p:spPr>
          <a:xfrm>
            <a:off x="3505200" y="6453336"/>
            <a:ext cx="2133600" cy="216024"/>
          </a:xfrm>
          <a:prstGeom prst="rect">
            <a:avLst/>
          </a:prstGeom>
        </p:spPr>
        <p:txBody>
          <a:bodyPr vert="horz" lIns="91440" tIns="45720" rIns="91440" bIns="45720" rtlCol="0" anchor="ctr"/>
          <a:lstStyle>
            <a:lvl1pPr algn="ctr">
              <a:defRPr sz="1000">
                <a:solidFill>
                  <a:schemeClr val="bg1"/>
                </a:solidFill>
                <a:latin typeface="+mn-lt"/>
              </a:defRPr>
            </a:lvl1pPr>
          </a:lstStyle>
          <a:p>
            <a:fld id="{0AFEE527-DE6D-45D2-B8CB-5152FCB7CDC4}" type="slidenum">
              <a:rPr lang="en-US" smtClean="0"/>
              <a:pPr/>
              <a:t>‹#›</a:t>
            </a:fld>
            <a:endParaRPr lang="en-US"/>
          </a:p>
        </p:txBody>
      </p:sp>
      <p:pic>
        <p:nvPicPr>
          <p:cNvPr id="9" name="Billede 10" descr="foto4.jpg"/>
          <p:cNvPicPr>
            <a:picLocks noChangeAspect="1"/>
          </p:cNvPicPr>
          <p:nvPr/>
        </p:nvPicPr>
        <p:blipFill>
          <a:blip r:embed="rId2" cstate="print"/>
          <a:stretch>
            <a:fillRect/>
          </a:stretch>
        </p:blipFill>
        <p:spPr>
          <a:xfrm>
            <a:off x="0" y="0"/>
            <a:ext cx="1798320" cy="1078992"/>
          </a:xfrm>
          <a:prstGeom prst="rect">
            <a:avLst/>
          </a:prstGeom>
        </p:spPr>
      </p:pic>
    </p:spTree>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heme 4 - B">
    <p:spTree>
      <p:nvGrpSpPr>
        <p:cNvPr id="1" name=""/>
        <p:cNvGrpSpPr/>
        <p:nvPr/>
      </p:nvGrpSpPr>
      <p:grpSpPr>
        <a:xfrm>
          <a:off x="0" y="0"/>
          <a:ext cx="0" cy="0"/>
          <a:chOff x="0" y="0"/>
          <a:chExt cx="0" cy="0"/>
        </a:xfrm>
      </p:grpSpPr>
      <p:sp>
        <p:nvSpPr>
          <p:cNvPr id="2" name="Title 1"/>
          <p:cNvSpPr>
            <a:spLocks noGrp="1"/>
          </p:cNvSpPr>
          <p:nvPr>
            <p:ph type="title"/>
          </p:nvPr>
        </p:nvSpPr>
        <p:spPr>
          <a:xfrm>
            <a:off x="723600" y="1627200"/>
            <a:ext cx="7772400" cy="748800"/>
          </a:xfrm>
        </p:spPr>
        <p:txBody>
          <a:bodyPr/>
          <a:lstStyle>
            <a:lvl1pPr>
              <a:defRPr sz="4000" cap="all" baseline="0"/>
            </a:lvl1pPr>
          </a:lstStyle>
          <a:p>
            <a:r>
              <a:rPr lang="en-US" smtClean="0"/>
              <a:t>Click to edit Master title style</a:t>
            </a:r>
            <a:endParaRPr lang="da-DK" dirty="0"/>
          </a:p>
        </p:txBody>
      </p:sp>
      <p:sp>
        <p:nvSpPr>
          <p:cNvPr id="3" name="Content Placeholder 2"/>
          <p:cNvSpPr>
            <a:spLocks noGrp="1"/>
          </p:cNvSpPr>
          <p:nvPr>
            <p:ph idx="1"/>
          </p:nvPr>
        </p:nvSpPr>
        <p:spPr>
          <a:xfrm>
            <a:off x="723600" y="2422800"/>
            <a:ext cx="7772400" cy="3456000"/>
          </a:xfrm>
        </p:spPr>
        <p:txBody>
          <a:bodyPr>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7" name="Rektangel 6"/>
          <p:cNvSpPr/>
          <p:nvPr/>
        </p:nvSpPr>
        <p:spPr>
          <a:xfrm>
            <a:off x="0" y="0"/>
            <a:ext cx="9144000" cy="1080000"/>
          </a:xfrm>
          <a:prstGeom prst="rect">
            <a:avLst/>
          </a:prstGeom>
          <a:solidFill>
            <a:srgbClr val="D63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Slide Number Placeholder 38"/>
          <p:cNvSpPr>
            <a:spLocks noGrp="1"/>
          </p:cNvSpPr>
          <p:nvPr>
            <p:ph type="sldNum" sz="quarter" idx="4"/>
          </p:nvPr>
        </p:nvSpPr>
        <p:spPr>
          <a:xfrm>
            <a:off x="3505200" y="6453336"/>
            <a:ext cx="2133600" cy="216024"/>
          </a:xfrm>
          <a:prstGeom prst="rect">
            <a:avLst/>
          </a:prstGeom>
        </p:spPr>
        <p:txBody>
          <a:bodyPr vert="horz" lIns="91440" tIns="45720" rIns="91440" bIns="45720" rtlCol="0" anchor="ctr"/>
          <a:lstStyle>
            <a:lvl1pPr algn="ctr">
              <a:defRPr sz="1000">
                <a:solidFill>
                  <a:schemeClr val="bg1"/>
                </a:solidFill>
                <a:latin typeface="+mn-lt"/>
              </a:defRPr>
            </a:lvl1pPr>
          </a:lstStyle>
          <a:p>
            <a:fld id="{0AFEE527-DE6D-45D2-B8CB-5152FCB7CDC4}" type="slidenum">
              <a:rPr lang="en-US" smtClean="0"/>
              <a:pPr/>
              <a:t>‹#›</a:t>
            </a:fld>
            <a:endParaRPr lang="en-US"/>
          </a:p>
        </p:txBody>
      </p:sp>
      <p:pic>
        <p:nvPicPr>
          <p:cNvPr id="9" name="Billede 10" descr="foto4.jpg"/>
          <p:cNvPicPr>
            <a:picLocks noChangeAspect="1"/>
          </p:cNvPicPr>
          <p:nvPr/>
        </p:nvPicPr>
        <p:blipFill>
          <a:blip r:embed="rId2" cstate="print"/>
          <a:stretch>
            <a:fillRect/>
          </a:stretch>
        </p:blipFill>
        <p:spPr>
          <a:xfrm>
            <a:off x="0" y="0"/>
            <a:ext cx="1798320" cy="1078992"/>
          </a:xfrm>
          <a:prstGeom prst="rect">
            <a:avLst/>
          </a:prstGeom>
        </p:spPr>
      </p:pic>
    </p:spTree>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heme 4 - C">
    <p:spTree>
      <p:nvGrpSpPr>
        <p:cNvPr id="1" name=""/>
        <p:cNvGrpSpPr/>
        <p:nvPr/>
      </p:nvGrpSpPr>
      <p:grpSpPr>
        <a:xfrm>
          <a:off x="0" y="0"/>
          <a:ext cx="0" cy="0"/>
          <a:chOff x="0" y="0"/>
          <a:chExt cx="0" cy="0"/>
        </a:xfrm>
      </p:grpSpPr>
      <p:sp>
        <p:nvSpPr>
          <p:cNvPr id="2" name="Title 1"/>
          <p:cNvSpPr>
            <a:spLocks noGrp="1"/>
          </p:cNvSpPr>
          <p:nvPr>
            <p:ph type="title"/>
          </p:nvPr>
        </p:nvSpPr>
        <p:spPr>
          <a:xfrm>
            <a:off x="723600" y="1627200"/>
            <a:ext cx="7772400" cy="748800"/>
          </a:xfrm>
        </p:spPr>
        <p:txBody>
          <a:bodyPr/>
          <a:lstStyle>
            <a:lvl1pPr>
              <a:defRPr sz="4000" cap="all" baseline="0"/>
            </a:lvl1pPr>
          </a:lstStyle>
          <a:p>
            <a:r>
              <a:rPr lang="en-US" smtClean="0"/>
              <a:t>Click to edit Master title style</a:t>
            </a:r>
            <a:endParaRPr lang="da-DK" dirty="0"/>
          </a:p>
        </p:txBody>
      </p:sp>
      <p:sp>
        <p:nvSpPr>
          <p:cNvPr id="3" name="Content Placeholder 2"/>
          <p:cNvSpPr>
            <a:spLocks noGrp="1"/>
          </p:cNvSpPr>
          <p:nvPr>
            <p:ph idx="1"/>
          </p:nvPr>
        </p:nvSpPr>
        <p:spPr>
          <a:xfrm>
            <a:off x="723600" y="2422800"/>
            <a:ext cx="7772400" cy="3456000"/>
          </a:xfrm>
        </p:spPr>
        <p:txBody>
          <a:bodyPr>
            <a:noAutofit/>
          </a:bodyPr>
          <a:lstStyle>
            <a:lvl1pPr>
              <a:buNone/>
              <a:defRPr/>
            </a:lvl1pPr>
          </a:lstStyle>
          <a:p>
            <a:pPr lvl="0"/>
            <a:r>
              <a:rPr lang="en-US" smtClean="0"/>
              <a:t>Click to edit Master text styles</a:t>
            </a:r>
          </a:p>
        </p:txBody>
      </p:sp>
      <p:sp>
        <p:nvSpPr>
          <p:cNvPr id="7" name="Rektangel 6"/>
          <p:cNvSpPr/>
          <p:nvPr/>
        </p:nvSpPr>
        <p:spPr>
          <a:xfrm>
            <a:off x="0" y="0"/>
            <a:ext cx="9144000" cy="1080000"/>
          </a:xfrm>
          <a:prstGeom prst="rect">
            <a:avLst/>
          </a:prstGeom>
          <a:solidFill>
            <a:srgbClr val="D63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Slide Number Placeholder 38"/>
          <p:cNvSpPr>
            <a:spLocks noGrp="1"/>
          </p:cNvSpPr>
          <p:nvPr>
            <p:ph type="sldNum" sz="quarter" idx="4"/>
          </p:nvPr>
        </p:nvSpPr>
        <p:spPr>
          <a:xfrm>
            <a:off x="3505200" y="6453336"/>
            <a:ext cx="2133600" cy="216024"/>
          </a:xfrm>
          <a:prstGeom prst="rect">
            <a:avLst/>
          </a:prstGeom>
        </p:spPr>
        <p:txBody>
          <a:bodyPr vert="horz" lIns="91440" tIns="45720" rIns="91440" bIns="45720" rtlCol="0" anchor="ctr"/>
          <a:lstStyle>
            <a:lvl1pPr algn="ctr">
              <a:defRPr sz="1000">
                <a:solidFill>
                  <a:schemeClr val="bg1"/>
                </a:solidFill>
                <a:latin typeface="+mn-lt"/>
              </a:defRPr>
            </a:lvl1pPr>
          </a:lstStyle>
          <a:p>
            <a:fld id="{0AFEE527-DE6D-45D2-B8CB-5152FCB7CDC4}" type="slidenum">
              <a:rPr lang="en-US" smtClean="0"/>
              <a:pPr/>
              <a:t>‹#›</a:t>
            </a:fld>
            <a:endParaRPr lang="en-US"/>
          </a:p>
        </p:txBody>
      </p:sp>
      <p:pic>
        <p:nvPicPr>
          <p:cNvPr id="9" name="Billede 10" descr="foto4.jpg"/>
          <p:cNvPicPr>
            <a:picLocks noChangeAspect="1"/>
          </p:cNvPicPr>
          <p:nvPr/>
        </p:nvPicPr>
        <p:blipFill>
          <a:blip r:embed="rId2" cstate="print"/>
          <a:stretch>
            <a:fillRect/>
          </a:stretch>
        </p:blipFill>
        <p:spPr>
          <a:xfrm>
            <a:off x="0" y="0"/>
            <a:ext cx="1798320" cy="1078992"/>
          </a:xfrm>
          <a:prstGeom prst="rect">
            <a:avLst/>
          </a:prstGeom>
        </p:spPr>
      </p:pic>
    </p:spTree>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Standard text slide -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dirty="0"/>
          </a:p>
        </p:txBody>
      </p:sp>
      <p:sp>
        <p:nvSpPr>
          <p:cNvPr id="3" name="Content Placeholder 2"/>
          <p:cNvSpPr>
            <a:spLocks noGrp="1"/>
          </p:cNvSpPr>
          <p:nvPr>
            <p:ph idx="1"/>
          </p:nvPr>
        </p:nvSpPr>
        <p:spPr/>
        <p:txBody>
          <a:bodyPr>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7" name="Slide Number Placeholder 5"/>
          <p:cNvSpPr txBox="1">
            <a:spLocks/>
          </p:cNvSpPr>
          <p:nvPr/>
        </p:nvSpPr>
        <p:spPr>
          <a:xfrm>
            <a:off x="0" y="6453336"/>
            <a:ext cx="9144000" cy="216024"/>
          </a:xfrm>
          <a:prstGeom prst="rect">
            <a:avLst/>
          </a:prstGeom>
        </p:spPr>
        <p:txBody>
          <a:bodyPr vert="horz" lIns="0" tIns="0" rIns="0" bIns="0" rtlCol="0" anchor="ctr"/>
          <a:lstStyle>
            <a:lvl1pPr algn="ctr">
              <a:defRPr sz="1200">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dirty="0">
              <a:ln>
                <a:noFill/>
              </a:ln>
              <a:solidFill>
                <a:schemeClr val="bg1"/>
              </a:solidFill>
              <a:effectLst/>
              <a:uLnTx/>
              <a:uFillTx/>
              <a:latin typeface="+mn-lt"/>
              <a:ea typeface="+mn-ea"/>
              <a:cs typeface="+mn-cs"/>
            </a:endParaRPr>
          </a:p>
        </p:txBody>
      </p:sp>
      <p:sp>
        <p:nvSpPr>
          <p:cNvPr id="13" name="Slide Number Placeholder 38"/>
          <p:cNvSpPr>
            <a:spLocks noGrp="1"/>
          </p:cNvSpPr>
          <p:nvPr>
            <p:ph type="sldNum" sz="quarter" idx="4"/>
          </p:nvPr>
        </p:nvSpPr>
        <p:spPr>
          <a:xfrm>
            <a:off x="3505200" y="6453336"/>
            <a:ext cx="2133600" cy="216024"/>
          </a:xfrm>
          <a:prstGeom prst="rect">
            <a:avLst/>
          </a:prstGeom>
        </p:spPr>
        <p:txBody>
          <a:bodyPr vert="horz" lIns="91440" tIns="45720" rIns="91440" bIns="45720" rtlCol="0" anchor="ctr"/>
          <a:lstStyle>
            <a:lvl1pPr algn="ctr">
              <a:defRPr sz="1000">
                <a:solidFill>
                  <a:schemeClr val="bg1"/>
                </a:solidFill>
                <a:latin typeface="+mn-lt"/>
              </a:defRPr>
            </a:lvl1pPr>
          </a:lstStyle>
          <a:p>
            <a:fld id="{0AFEE527-DE6D-45D2-B8CB-5152FCB7CDC4}" type="slidenum">
              <a:rPr lang="en-US" smtClean="0"/>
              <a:pPr/>
              <a:t>‹#›</a:t>
            </a:fld>
            <a:endParaRPr lang="en-US"/>
          </a:p>
        </p:txBody>
      </p:sp>
    </p:spTree>
  </p:cSld>
  <p:clrMapOvr>
    <a:masterClrMapping/>
  </p:clrMapOvr>
  <p:transition>
    <p:fad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heme 5 - A">
    <p:spTree>
      <p:nvGrpSpPr>
        <p:cNvPr id="1" name=""/>
        <p:cNvGrpSpPr/>
        <p:nvPr/>
      </p:nvGrpSpPr>
      <p:grpSpPr>
        <a:xfrm>
          <a:off x="0" y="0"/>
          <a:ext cx="0" cy="0"/>
          <a:chOff x="0" y="0"/>
          <a:chExt cx="0" cy="0"/>
        </a:xfrm>
      </p:grpSpPr>
      <p:sp>
        <p:nvSpPr>
          <p:cNvPr id="7" name="Rektangel 6"/>
          <p:cNvSpPr/>
          <p:nvPr/>
        </p:nvSpPr>
        <p:spPr>
          <a:xfrm>
            <a:off x="0" y="0"/>
            <a:ext cx="9144000" cy="1080000"/>
          </a:xfrm>
          <a:prstGeom prst="rect">
            <a:avLst/>
          </a:prstGeom>
          <a:solidFill>
            <a:srgbClr val="D63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Text Placeholder 10"/>
          <p:cNvSpPr>
            <a:spLocks noGrp="1"/>
          </p:cNvSpPr>
          <p:nvPr>
            <p:ph type="body" sz="quarter" idx="10"/>
          </p:nvPr>
        </p:nvSpPr>
        <p:spPr>
          <a:xfrm>
            <a:off x="1764000" y="187200"/>
            <a:ext cx="6948000" cy="864000"/>
          </a:xfrm>
        </p:spPr>
        <p:txBody>
          <a:bodyPr anchor="ctr" anchorCtr="0"/>
          <a:lstStyle>
            <a:lvl1pPr algn="r">
              <a:buNone/>
              <a:defRPr sz="3600">
                <a:solidFill>
                  <a:schemeClr val="bg1"/>
                </a:solidFill>
              </a:defRPr>
            </a:lvl1pPr>
            <a:lvl2pPr>
              <a:defRPr sz="3600"/>
            </a:lvl2pPr>
            <a:lvl3pPr>
              <a:defRPr sz="3600"/>
            </a:lvl3pPr>
            <a:lvl4pPr>
              <a:defRPr sz="3600"/>
            </a:lvl4pPr>
            <a:lvl5pPr>
              <a:defRPr sz="3600"/>
            </a:lvl5pPr>
          </a:lstStyle>
          <a:p>
            <a:pPr lvl="0"/>
            <a:r>
              <a:rPr lang="en-US" smtClean="0"/>
              <a:t>Click to edit Master text styles</a:t>
            </a:r>
          </a:p>
        </p:txBody>
      </p:sp>
      <p:sp>
        <p:nvSpPr>
          <p:cNvPr id="2" name="Title 1"/>
          <p:cNvSpPr>
            <a:spLocks noGrp="1"/>
          </p:cNvSpPr>
          <p:nvPr>
            <p:ph type="title"/>
          </p:nvPr>
        </p:nvSpPr>
        <p:spPr>
          <a:xfrm>
            <a:off x="457200" y="1339200"/>
            <a:ext cx="8229600" cy="1353600"/>
          </a:xfrm>
        </p:spPr>
        <p:txBody>
          <a:bodyPr/>
          <a:lstStyle/>
          <a:p>
            <a:r>
              <a:rPr lang="en-US" smtClean="0"/>
              <a:t>Click to edit Master title style</a:t>
            </a:r>
            <a:endParaRPr lang="da-DK" dirty="0"/>
          </a:p>
        </p:txBody>
      </p:sp>
      <p:sp>
        <p:nvSpPr>
          <p:cNvPr id="3" name="Content Placeholder 2"/>
          <p:cNvSpPr>
            <a:spLocks noGrp="1"/>
          </p:cNvSpPr>
          <p:nvPr>
            <p:ph idx="1"/>
          </p:nvPr>
        </p:nvSpPr>
        <p:spPr>
          <a:xfrm>
            <a:off x="457200" y="2924944"/>
            <a:ext cx="8229600" cy="2990081"/>
          </a:xfrm>
        </p:spPr>
        <p:txBody>
          <a:bodyPr>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5" name="Slide Number Placeholder 38"/>
          <p:cNvSpPr>
            <a:spLocks noGrp="1"/>
          </p:cNvSpPr>
          <p:nvPr>
            <p:ph type="sldNum" sz="quarter" idx="4"/>
          </p:nvPr>
        </p:nvSpPr>
        <p:spPr>
          <a:xfrm>
            <a:off x="3505200" y="6453336"/>
            <a:ext cx="2133600" cy="216024"/>
          </a:xfrm>
          <a:prstGeom prst="rect">
            <a:avLst/>
          </a:prstGeom>
        </p:spPr>
        <p:txBody>
          <a:bodyPr vert="horz" lIns="91440" tIns="45720" rIns="91440" bIns="45720" rtlCol="0" anchor="ctr"/>
          <a:lstStyle>
            <a:lvl1pPr algn="ctr">
              <a:defRPr sz="1000">
                <a:solidFill>
                  <a:schemeClr val="bg1"/>
                </a:solidFill>
                <a:latin typeface="+mn-lt"/>
              </a:defRPr>
            </a:lvl1pPr>
          </a:lstStyle>
          <a:p>
            <a:fld id="{0AFEE527-DE6D-45D2-B8CB-5152FCB7CDC4}" type="slidenum">
              <a:rPr lang="en-US" smtClean="0"/>
              <a:pPr/>
              <a:t>‹#›</a:t>
            </a:fld>
            <a:endParaRPr lang="en-US"/>
          </a:p>
        </p:txBody>
      </p:sp>
      <p:pic>
        <p:nvPicPr>
          <p:cNvPr id="8" name="Billede 10" descr="foto5.jpg"/>
          <p:cNvPicPr>
            <a:picLocks noChangeAspect="1"/>
          </p:cNvPicPr>
          <p:nvPr/>
        </p:nvPicPr>
        <p:blipFill>
          <a:blip r:embed="rId2" cstate="print"/>
          <a:stretch>
            <a:fillRect/>
          </a:stretch>
        </p:blipFill>
        <p:spPr>
          <a:xfrm>
            <a:off x="0" y="0"/>
            <a:ext cx="1798320" cy="1078992"/>
          </a:xfrm>
          <a:prstGeom prst="rect">
            <a:avLst/>
          </a:prstGeom>
        </p:spPr>
      </p:pic>
    </p:spTree>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heme 5 - B">
    <p:spTree>
      <p:nvGrpSpPr>
        <p:cNvPr id="1" name=""/>
        <p:cNvGrpSpPr/>
        <p:nvPr/>
      </p:nvGrpSpPr>
      <p:grpSpPr>
        <a:xfrm>
          <a:off x="0" y="0"/>
          <a:ext cx="0" cy="0"/>
          <a:chOff x="0" y="0"/>
          <a:chExt cx="0" cy="0"/>
        </a:xfrm>
      </p:grpSpPr>
      <p:sp>
        <p:nvSpPr>
          <p:cNvPr id="2" name="Title 1"/>
          <p:cNvSpPr>
            <a:spLocks noGrp="1"/>
          </p:cNvSpPr>
          <p:nvPr>
            <p:ph type="title"/>
          </p:nvPr>
        </p:nvSpPr>
        <p:spPr>
          <a:xfrm>
            <a:off x="723600" y="1627200"/>
            <a:ext cx="7772400" cy="748800"/>
          </a:xfrm>
        </p:spPr>
        <p:txBody>
          <a:bodyPr/>
          <a:lstStyle>
            <a:lvl1pPr>
              <a:defRPr sz="4000" cap="all" baseline="0"/>
            </a:lvl1pPr>
          </a:lstStyle>
          <a:p>
            <a:r>
              <a:rPr lang="en-US" smtClean="0"/>
              <a:t>Click to edit Master title style</a:t>
            </a:r>
            <a:endParaRPr lang="da-DK" dirty="0"/>
          </a:p>
        </p:txBody>
      </p:sp>
      <p:sp>
        <p:nvSpPr>
          <p:cNvPr id="3" name="Content Placeholder 2"/>
          <p:cNvSpPr>
            <a:spLocks noGrp="1"/>
          </p:cNvSpPr>
          <p:nvPr>
            <p:ph idx="1"/>
          </p:nvPr>
        </p:nvSpPr>
        <p:spPr>
          <a:xfrm>
            <a:off x="723600" y="2422800"/>
            <a:ext cx="7772400" cy="3456000"/>
          </a:xfrm>
        </p:spPr>
        <p:txBody>
          <a:bodyPr>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7" name="Rektangel 6"/>
          <p:cNvSpPr/>
          <p:nvPr/>
        </p:nvSpPr>
        <p:spPr>
          <a:xfrm>
            <a:off x="0" y="0"/>
            <a:ext cx="9144000" cy="1080000"/>
          </a:xfrm>
          <a:prstGeom prst="rect">
            <a:avLst/>
          </a:prstGeom>
          <a:solidFill>
            <a:srgbClr val="D63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Slide Number Placeholder 38"/>
          <p:cNvSpPr>
            <a:spLocks noGrp="1"/>
          </p:cNvSpPr>
          <p:nvPr>
            <p:ph type="sldNum" sz="quarter" idx="4"/>
          </p:nvPr>
        </p:nvSpPr>
        <p:spPr>
          <a:xfrm>
            <a:off x="3505200" y="6453336"/>
            <a:ext cx="2133600" cy="216024"/>
          </a:xfrm>
          <a:prstGeom prst="rect">
            <a:avLst/>
          </a:prstGeom>
        </p:spPr>
        <p:txBody>
          <a:bodyPr vert="horz" lIns="91440" tIns="45720" rIns="91440" bIns="45720" rtlCol="0" anchor="ctr"/>
          <a:lstStyle>
            <a:lvl1pPr algn="ctr">
              <a:defRPr sz="1000">
                <a:solidFill>
                  <a:schemeClr val="bg1"/>
                </a:solidFill>
                <a:latin typeface="+mn-lt"/>
              </a:defRPr>
            </a:lvl1pPr>
          </a:lstStyle>
          <a:p>
            <a:fld id="{0AFEE527-DE6D-45D2-B8CB-5152FCB7CDC4}" type="slidenum">
              <a:rPr lang="en-US" smtClean="0"/>
              <a:pPr/>
              <a:t>‹#›</a:t>
            </a:fld>
            <a:endParaRPr lang="en-US"/>
          </a:p>
        </p:txBody>
      </p:sp>
      <p:pic>
        <p:nvPicPr>
          <p:cNvPr id="8" name="Billede 10" descr="foto5.jpg"/>
          <p:cNvPicPr>
            <a:picLocks noChangeAspect="1"/>
          </p:cNvPicPr>
          <p:nvPr/>
        </p:nvPicPr>
        <p:blipFill>
          <a:blip r:embed="rId2" cstate="print"/>
          <a:stretch>
            <a:fillRect/>
          </a:stretch>
        </p:blipFill>
        <p:spPr>
          <a:xfrm>
            <a:off x="0" y="0"/>
            <a:ext cx="1798320" cy="1078992"/>
          </a:xfrm>
          <a:prstGeom prst="rect">
            <a:avLst/>
          </a:prstGeom>
        </p:spPr>
      </p:pic>
    </p:spTree>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heme 5 - C">
    <p:spTree>
      <p:nvGrpSpPr>
        <p:cNvPr id="1" name=""/>
        <p:cNvGrpSpPr/>
        <p:nvPr/>
      </p:nvGrpSpPr>
      <p:grpSpPr>
        <a:xfrm>
          <a:off x="0" y="0"/>
          <a:ext cx="0" cy="0"/>
          <a:chOff x="0" y="0"/>
          <a:chExt cx="0" cy="0"/>
        </a:xfrm>
      </p:grpSpPr>
      <p:sp>
        <p:nvSpPr>
          <p:cNvPr id="2" name="Title 1"/>
          <p:cNvSpPr>
            <a:spLocks noGrp="1"/>
          </p:cNvSpPr>
          <p:nvPr>
            <p:ph type="title"/>
          </p:nvPr>
        </p:nvSpPr>
        <p:spPr>
          <a:xfrm>
            <a:off x="723600" y="1627200"/>
            <a:ext cx="7772400" cy="748800"/>
          </a:xfrm>
        </p:spPr>
        <p:txBody>
          <a:bodyPr/>
          <a:lstStyle>
            <a:lvl1pPr>
              <a:defRPr sz="4000" cap="all" baseline="0"/>
            </a:lvl1pPr>
          </a:lstStyle>
          <a:p>
            <a:r>
              <a:rPr lang="en-US" smtClean="0"/>
              <a:t>Click to edit Master title style</a:t>
            </a:r>
            <a:endParaRPr lang="da-DK" dirty="0"/>
          </a:p>
        </p:txBody>
      </p:sp>
      <p:sp>
        <p:nvSpPr>
          <p:cNvPr id="3" name="Content Placeholder 2"/>
          <p:cNvSpPr>
            <a:spLocks noGrp="1"/>
          </p:cNvSpPr>
          <p:nvPr>
            <p:ph idx="1"/>
          </p:nvPr>
        </p:nvSpPr>
        <p:spPr>
          <a:xfrm>
            <a:off x="723600" y="2422800"/>
            <a:ext cx="7772400" cy="3456000"/>
          </a:xfrm>
        </p:spPr>
        <p:txBody>
          <a:bodyPr>
            <a:noAutofit/>
          </a:bodyPr>
          <a:lstStyle>
            <a:lvl1pPr>
              <a:buNone/>
              <a:defRPr/>
            </a:lvl1pPr>
          </a:lstStyle>
          <a:p>
            <a:pPr lvl="0"/>
            <a:r>
              <a:rPr lang="en-US" smtClean="0"/>
              <a:t>Click to edit Master text styles</a:t>
            </a:r>
          </a:p>
        </p:txBody>
      </p:sp>
      <p:sp>
        <p:nvSpPr>
          <p:cNvPr id="7" name="Rektangel 6"/>
          <p:cNvSpPr/>
          <p:nvPr/>
        </p:nvSpPr>
        <p:spPr>
          <a:xfrm>
            <a:off x="0" y="0"/>
            <a:ext cx="9144000" cy="1080000"/>
          </a:xfrm>
          <a:prstGeom prst="rect">
            <a:avLst/>
          </a:prstGeom>
          <a:solidFill>
            <a:srgbClr val="D63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Slide Number Placeholder 38"/>
          <p:cNvSpPr>
            <a:spLocks noGrp="1"/>
          </p:cNvSpPr>
          <p:nvPr>
            <p:ph type="sldNum" sz="quarter" idx="4"/>
          </p:nvPr>
        </p:nvSpPr>
        <p:spPr>
          <a:xfrm>
            <a:off x="3505200" y="6453336"/>
            <a:ext cx="2133600" cy="216024"/>
          </a:xfrm>
          <a:prstGeom prst="rect">
            <a:avLst/>
          </a:prstGeom>
        </p:spPr>
        <p:txBody>
          <a:bodyPr vert="horz" lIns="91440" tIns="45720" rIns="91440" bIns="45720" rtlCol="0" anchor="ctr"/>
          <a:lstStyle>
            <a:lvl1pPr algn="ctr">
              <a:defRPr sz="1000">
                <a:solidFill>
                  <a:schemeClr val="bg1"/>
                </a:solidFill>
                <a:latin typeface="+mn-lt"/>
              </a:defRPr>
            </a:lvl1pPr>
          </a:lstStyle>
          <a:p>
            <a:fld id="{0AFEE527-DE6D-45D2-B8CB-5152FCB7CDC4}" type="slidenum">
              <a:rPr lang="en-US" smtClean="0"/>
              <a:pPr/>
              <a:t>‹#›</a:t>
            </a:fld>
            <a:endParaRPr lang="en-US"/>
          </a:p>
        </p:txBody>
      </p:sp>
      <p:pic>
        <p:nvPicPr>
          <p:cNvPr id="8" name="Billede 10" descr="foto5.jpg"/>
          <p:cNvPicPr>
            <a:picLocks noChangeAspect="1"/>
          </p:cNvPicPr>
          <p:nvPr/>
        </p:nvPicPr>
        <p:blipFill>
          <a:blip r:embed="rId2" cstate="print"/>
          <a:stretch>
            <a:fillRect/>
          </a:stretch>
        </p:blipFill>
        <p:spPr>
          <a:xfrm>
            <a:off x="0" y="0"/>
            <a:ext cx="1798320" cy="1078992"/>
          </a:xfrm>
          <a:prstGeom prst="rect">
            <a:avLst/>
          </a:prstGeom>
        </p:spPr>
      </p:pic>
    </p:spTree>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End slide">
    <p:spTree>
      <p:nvGrpSpPr>
        <p:cNvPr id="1" name=""/>
        <p:cNvGrpSpPr/>
        <p:nvPr/>
      </p:nvGrpSpPr>
      <p:grpSpPr>
        <a:xfrm>
          <a:off x="0" y="0"/>
          <a:ext cx="0" cy="0"/>
          <a:chOff x="0" y="0"/>
          <a:chExt cx="0" cy="0"/>
        </a:xfrm>
      </p:grpSpPr>
      <p:sp>
        <p:nvSpPr>
          <p:cNvPr id="4" name="Rektangel 6"/>
          <p:cNvSpPr/>
          <p:nvPr/>
        </p:nvSpPr>
        <p:spPr>
          <a:xfrm>
            <a:off x="0" y="0"/>
            <a:ext cx="9144000" cy="5760000"/>
          </a:xfrm>
          <a:prstGeom prst="rect">
            <a:avLst/>
          </a:prstGeom>
          <a:solidFill>
            <a:srgbClr val="D63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Title 1"/>
          <p:cNvSpPr>
            <a:spLocks noGrp="1"/>
          </p:cNvSpPr>
          <p:nvPr>
            <p:ph type="ctrTitle" hasCustomPrompt="1"/>
          </p:nvPr>
        </p:nvSpPr>
        <p:spPr>
          <a:xfrm>
            <a:off x="0" y="2130425"/>
            <a:ext cx="9144000" cy="1470025"/>
          </a:xfrm>
        </p:spPr>
        <p:txBody>
          <a:bodyPr/>
          <a:lstStyle>
            <a:lvl1pPr algn="ctr">
              <a:defRPr sz="4000" b="0" cap="none" baseline="0">
                <a:solidFill>
                  <a:schemeClr val="bg1"/>
                </a:solidFill>
                <a:latin typeface="Calibri" pitchFamily="34" charset="0"/>
                <a:cs typeface="Calibri" pitchFamily="34" charset="0"/>
              </a:defRPr>
            </a:lvl1pPr>
          </a:lstStyle>
          <a:p>
            <a:r>
              <a:rPr lang="en-US" dirty="0" smtClean="0"/>
              <a:t>CLICK TO EDIT MASTER TITLE STYLE</a:t>
            </a:r>
            <a:endParaRPr lang="da-DK" dirty="0"/>
          </a:p>
        </p:txBody>
      </p:sp>
      <p:sp>
        <p:nvSpPr>
          <p:cNvPr id="10" name="Subtitle 2"/>
          <p:cNvSpPr>
            <a:spLocks noGrp="1"/>
          </p:cNvSpPr>
          <p:nvPr>
            <p:ph type="subTitle" idx="1"/>
          </p:nvPr>
        </p:nvSpPr>
        <p:spPr>
          <a:xfrm>
            <a:off x="0" y="3692624"/>
            <a:ext cx="9144000" cy="1752600"/>
          </a:xfrm>
        </p:spPr>
        <p:txBody>
          <a:bodyPr>
            <a:normAutofit/>
          </a:bodyPr>
          <a:lstStyle>
            <a:lvl1pPr marL="0" indent="0" algn="ctr">
              <a:buNone/>
              <a:defRPr sz="2000">
                <a:solidFill>
                  <a:schemeClr val="bg1"/>
                </a:solidFill>
                <a:latin typeface="+mn-lt"/>
                <a:cs typeface="Gotham Light" pitchFamily="50"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da-DK" dirty="0"/>
          </a:p>
        </p:txBody>
      </p:sp>
      <p:sp>
        <p:nvSpPr>
          <p:cNvPr id="6" name="Slide Number Placeholder 38"/>
          <p:cNvSpPr>
            <a:spLocks noGrp="1"/>
          </p:cNvSpPr>
          <p:nvPr>
            <p:ph type="sldNum" sz="quarter" idx="4"/>
          </p:nvPr>
        </p:nvSpPr>
        <p:spPr>
          <a:xfrm>
            <a:off x="3505200" y="6453336"/>
            <a:ext cx="2133600" cy="216024"/>
          </a:xfrm>
          <a:prstGeom prst="rect">
            <a:avLst/>
          </a:prstGeom>
        </p:spPr>
        <p:txBody>
          <a:bodyPr vert="horz" lIns="91440" tIns="45720" rIns="91440" bIns="45720" rtlCol="0" anchor="ctr"/>
          <a:lstStyle>
            <a:lvl1pPr algn="ctr">
              <a:defRPr sz="1000">
                <a:solidFill>
                  <a:schemeClr val="bg1"/>
                </a:solidFill>
                <a:latin typeface="+mn-lt"/>
              </a:defRPr>
            </a:lvl1pPr>
          </a:lstStyle>
          <a:p>
            <a:fld id="{8A0E95C2-D93B-4C60-B867-4F3BC9EA818A}" type="slidenum">
              <a:rPr lang="da-DK" smtClean="0"/>
              <a:pPr/>
              <a:t>‹#›</a:t>
            </a:fld>
            <a:endParaRPr lang="da-DK" dirty="0"/>
          </a:p>
        </p:txBody>
      </p:sp>
      <p:sp>
        <p:nvSpPr>
          <p:cNvPr id="7" name="Tekstboks 12"/>
          <p:cNvSpPr txBox="1"/>
          <p:nvPr/>
        </p:nvSpPr>
        <p:spPr>
          <a:xfrm>
            <a:off x="467544" y="4653136"/>
            <a:ext cx="1367362" cy="169277"/>
          </a:xfrm>
          <a:prstGeom prst="rect">
            <a:avLst/>
          </a:prstGeom>
          <a:noFill/>
        </p:spPr>
        <p:txBody>
          <a:bodyPr wrap="none" lIns="0" tIns="0" rIns="0" bIns="0" rtlCol="0">
            <a:spAutoFit/>
          </a:bodyPr>
          <a:lstStyle/>
          <a:p>
            <a:r>
              <a:rPr lang="da-DK" sz="1100" b="1" spc="0" dirty="0" err="1" smtClean="0">
                <a:solidFill>
                  <a:schemeClr val="bg1"/>
                </a:solidFill>
              </a:rPr>
              <a:t>www.futurefitting.com</a:t>
            </a:r>
            <a:endParaRPr lang="da-DK" sz="1100" b="1" spc="0" dirty="0">
              <a:solidFill>
                <a:schemeClr val="bg1"/>
              </a:solidFill>
            </a:endParaRPr>
          </a:p>
        </p:txBody>
      </p:sp>
      <p:sp>
        <p:nvSpPr>
          <p:cNvPr id="8" name="Tekstboks 13"/>
          <p:cNvSpPr txBox="1"/>
          <p:nvPr/>
        </p:nvSpPr>
        <p:spPr>
          <a:xfrm>
            <a:off x="467544" y="4896000"/>
            <a:ext cx="1258358" cy="169277"/>
          </a:xfrm>
          <a:prstGeom prst="rect">
            <a:avLst/>
          </a:prstGeom>
          <a:noFill/>
        </p:spPr>
        <p:txBody>
          <a:bodyPr wrap="none" lIns="0" tIns="0" rIns="0" bIns="0" rtlCol="0">
            <a:spAutoFit/>
          </a:bodyPr>
          <a:lstStyle/>
          <a:p>
            <a:r>
              <a:rPr lang="da-DK" sz="1100" b="1" spc="0" dirty="0" err="1" smtClean="0">
                <a:solidFill>
                  <a:schemeClr val="bg1"/>
                </a:solidFill>
              </a:rPr>
              <a:t>www.icsimpulse.com</a:t>
            </a:r>
            <a:endParaRPr lang="da-DK" sz="1100" b="1" spc="0" dirty="0">
              <a:solidFill>
                <a:schemeClr val="bg1"/>
              </a:solidFill>
            </a:endParaRPr>
          </a:p>
        </p:txBody>
      </p:sp>
      <p:sp>
        <p:nvSpPr>
          <p:cNvPr id="11" name="Tekstboks 15"/>
          <p:cNvSpPr txBox="1"/>
          <p:nvPr/>
        </p:nvSpPr>
        <p:spPr>
          <a:xfrm>
            <a:off x="744891" y="5157192"/>
            <a:ext cx="1522853" cy="169277"/>
          </a:xfrm>
          <a:prstGeom prst="rect">
            <a:avLst/>
          </a:prstGeom>
          <a:noFill/>
        </p:spPr>
        <p:txBody>
          <a:bodyPr wrap="none" lIns="0" tIns="0" rIns="0" bIns="0" rtlCol="0">
            <a:spAutoFit/>
          </a:bodyPr>
          <a:lstStyle/>
          <a:p>
            <a:r>
              <a:rPr lang="da-DK" sz="1100" b="1" spc="0" dirty="0" err="1" smtClean="0">
                <a:solidFill>
                  <a:schemeClr val="bg1"/>
                </a:solidFill>
              </a:rPr>
              <a:t>facebook.com/otometrics</a:t>
            </a:r>
            <a:endParaRPr lang="da-DK" sz="1100" b="1" spc="0" dirty="0">
              <a:solidFill>
                <a:schemeClr val="bg1"/>
              </a:solidFill>
            </a:endParaRPr>
          </a:p>
        </p:txBody>
      </p:sp>
      <p:sp>
        <p:nvSpPr>
          <p:cNvPr id="12" name="Tekstboks 16"/>
          <p:cNvSpPr txBox="1"/>
          <p:nvPr/>
        </p:nvSpPr>
        <p:spPr>
          <a:xfrm>
            <a:off x="744891" y="5445224"/>
            <a:ext cx="1396216" cy="169277"/>
          </a:xfrm>
          <a:prstGeom prst="rect">
            <a:avLst/>
          </a:prstGeom>
          <a:noFill/>
        </p:spPr>
        <p:txBody>
          <a:bodyPr wrap="none" lIns="0" tIns="0" rIns="0" bIns="0" rtlCol="0">
            <a:spAutoFit/>
          </a:bodyPr>
          <a:lstStyle/>
          <a:p>
            <a:r>
              <a:rPr lang="da-DK" sz="1100" b="1" spc="0" dirty="0" err="1" smtClean="0">
                <a:solidFill>
                  <a:schemeClr val="bg1"/>
                </a:solidFill>
              </a:rPr>
              <a:t>twitter.com/otometrics</a:t>
            </a:r>
            <a:endParaRPr lang="da-DK" sz="1100" b="1" spc="0" dirty="0">
              <a:solidFill>
                <a:schemeClr val="bg1"/>
              </a:solidFill>
            </a:endParaRPr>
          </a:p>
        </p:txBody>
      </p:sp>
      <p:pic>
        <p:nvPicPr>
          <p:cNvPr id="13" name="Billede 17" descr="twitter-20.png"/>
          <p:cNvPicPr>
            <a:picLocks noChangeAspect="1"/>
          </p:cNvPicPr>
          <p:nvPr/>
        </p:nvPicPr>
        <p:blipFill>
          <a:blip r:embed="rId2" cstate="print"/>
          <a:stretch>
            <a:fillRect/>
          </a:stretch>
        </p:blipFill>
        <p:spPr>
          <a:xfrm>
            <a:off x="467544" y="5445224"/>
            <a:ext cx="190500" cy="190500"/>
          </a:xfrm>
          <a:prstGeom prst="rect">
            <a:avLst/>
          </a:prstGeom>
        </p:spPr>
      </p:pic>
      <p:pic>
        <p:nvPicPr>
          <p:cNvPr id="14" name="Billede 18" descr="facebook-20.png"/>
          <p:cNvPicPr>
            <a:picLocks noChangeAspect="1"/>
          </p:cNvPicPr>
          <p:nvPr/>
        </p:nvPicPr>
        <p:blipFill>
          <a:blip r:embed="rId3" cstate="print"/>
          <a:stretch>
            <a:fillRect/>
          </a:stretch>
        </p:blipFill>
        <p:spPr>
          <a:xfrm>
            <a:off x="467544" y="5157192"/>
            <a:ext cx="190500" cy="190500"/>
          </a:xfrm>
          <a:prstGeom prst="rect">
            <a:avLst/>
          </a:prstGeom>
        </p:spPr>
      </p:pic>
    </p:spTree>
    <p:extLst>
      <p:ext uri="{BB962C8B-B14F-4D97-AF65-F5344CB8AC3E}">
        <p14:creationId xmlns:p14="http://schemas.microsoft.com/office/powerpoint/2010/main" val="2406508986"/>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Frontpag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3568" y="1340768"/>
            <a:ext cx="7772400" cy="1470025"/>
          </a:xfrm>
        </p:spPr>
        <p:txBody>
          <a:bodyPr/>
          <a:lstStyle>
            <a:lvl1pPr>
              <a:defRPr>
                <a:solidFill>
                  <a:schemeClr val="bg1"/>
                </a:solidFill>
              </a:defRPr>
            </a:lvl1pPr>
          </a:lstStyle>
          <a:p>
            <a:r>
              <a:rPr lang="en-US" smtClean="0"/>
              <a:t>Click to edit Master title style</a:t>
            </a:r>
            <a:endParaRPr lang="da-DK" dirty="0"/>
          </a:p>
        </p:txBody>
      </p:sp>
      <p:sp>
        <p:nvSpPr>
          <p:cNvPr id="3" name="Subtitle 2"/>
          <p:cNvSpPr>
            <a:spLocks noGrp="1"/>
          </p:cNvSpPr>
          <p:nvPr>
            <p:ph type="subTitle" idx="1"/>
          </p:nvPr>
        </p:nvSpPr>
        <p:spPr>
          <a:xfrm>
            <a:off x="1403648" y="3212976"/>
            <a:ext cx="6400800" cy="17526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da-DK" dirty="0"/>
          </a:p>
        </p:txBody>
      </p:sp>
      <p:sp>
        <p:nvSpPr>
          <p:cNvPr id="8" name="Text Placeholder 7"/>
          <p:cNvSpPr>
            <a:spLocks noGrp="1"/>
          </p:cNvSpPr>
          <p:nvPr>
            <p:ph type="body" sz="quarter" idx="10" hasCustomPrompt="1"/>
          </p:nvPr>
        </p:nvSpPr>
        <p:spPr>
          <a:xfrm>
            <a:off x="250825" y="5229225"/>
            <a:ext cx="1708150" cy="460375"/>
          </a:xfrm>
        </p:spPr>
        <p:txBody>
          <a:bodyPr/>
          <a:lstStyle>
            <a:lvl1pPr>
              <a:buNone/>
              <a:defRPr>
                <a:solidFill>
                  <a:schemeClr val="bg1"/>
                </a:solidFill>
              </a:defRPr>
            </a:lvl1pPr>
          </a:lstStyle>
          <a:p>
            <a:pPr lvl="0"/>
            <a:fld id="{51510283-9CDA-45E9-B961-9F0648B2E9E2}" type="datetime1">
              <a:rPr lang="da-DK" smtClean="0">
                <a:solidFill>
                  <a:schemeClr val="bg1"/>
                </a:solidFill>
              </a:rPr>
              <a:pPr lvl="0"/>
              <a:t>03-10-2017</a:t>
            </a:fld>
            <a:endParaRPr lang="en-US" dirty="0"/>
          </a:p>
        </p:txBody>
      </p:sp>
    </p:spTree>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Standard text slide - 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dirty="0"/>
          </a:p>
        </p:txBody>
      </p:sp>
      <p:sp>
        <p:nvSpPr>
          <p:cNvPr id="3" name="Content Placeholder 2"/>
          <p:cNvSpPr>
            <a:spLocks noGrp="1"/>
          </p:cNvSpPr>
          <p:nvPr>
            <p:ph idx="1"/>
          </p:nvPr>
        </p:nvSpPr>
        <p:spPr>
          <a:xfrm>
            <a:off x="395536" y="1844824"/>
            <a:ext cx="8229600" cy="4068225"/>
          </a:xfrm>
        </p:spPr>
        <p:txBody>
          <a:bodyPr>
            <a:noAutofit/>
          </a:bodyPr>
          <a:lstStyle>
            <a:lvl1pPr marL="0" indent="0">
              <a:buNone/>
              <a:defRPr/>
            </a:lvl1pPr>
          </a:lstStyle>
          <a:p>
            <a:pPr lvl="0"/>
            <a:r>
              <a:rPr lang="en-US" smtClean="0"/>
              <a:t>Click to edit Master text styles</a:t>
            </a:r>
          </a:p>
        </p:txBody>
      </p:sp>
      <p:sp>
        <p:nvSpPr>
          <p:cNvPr id="7" name="Slide Number Placeholder 38"/>
          <p:cNvSpPr>
            <a:spLocks noGrp="1"/>
          </p:cNvSpPr>
          <p:nvPr>
            <p:ph type="sldNum" sz="quarter" idx="4"/>
          </p:nvPr>
        </p:nvSpPr>
        <p:spPr>
          <a:xfrm>
            <a:off x="3505200" y="6453336"/>
            <a:ext cx="2133600" cy="216024"/>
          </a:xfrm>
          <a:prstGeom prst="rect">
            <a:avLst/>
          </a:prstGeom>
        </p:spPr>
        <p:txBody>
          <a:bodyPr vert="horz" lIns="91440" tIns="45720" rIns="91440" bIns="45720" rtlCol="0" anchor="ctr"/>
          <a:lstStyle>
            <a:lvl1pPr algn="ctr">
              <a:defRPr sz="1000">
                <a:solidFill>
                  <a:schemeClr val="bg1"/>
                </a:solidFill>
                <a:latin typeface="+mn-lt"/>
              </a:defRPr>
            </a:lvl1pPr>
          </a:lstStyle>
          <a:p>
            <a:fld id="{0AFEE527-DE6D-45D2-B8CB-5152FCB7CDC4}" type="slidenum">
              <a:rPr lang="en-US" smtClean="0"/>
              <a:pPr/>
              <a:t>‹#›</a:t>
            </a:fld>
            <a:endParaRPr lang="en-US"/>
          </a:p>
        </p:txBody>
      </p:sp>
    </p:spTree>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2 column text slid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68313" y="1844676"/>
            <a:ext cx="4032250" cy="4070350"/>
          </a:xfrm>
        </p:spPr>
        <p:txBody>
          <a:bodyPr>
            <a:noAutofit/>
          </a:bodyPr>
          <a:lstStyle>
            <a:lvl1pPr>
              <a:defRPr sz="1800"/>
            </a:lvl1pPr>
            <a:lvl2pPr>
              <a:defRPr sz="16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4" name="Content Placeholder 3"/>
          <p:cNvSpPr>
            <a:spLocks noGrp="1"/>
          </p:cNvSpPr>
          <p:nvPr>
            <p:ph sz="half" idx="2"/>
          </p:nvPr>
        </p:nvSpPr>
        <p:spPr>
          <a:xfrm>
            <a:off x="4644000" y="1844676"/>
            <a:ext cx="4032000" cy="4070350"/>
          </a:xfrm>
        </p:spPr>
        <p:txBody>
          <a:bodyPr>
            <a:noAutofit/>
          </a:bodyPr>
          <a:lstStyle>
            <a:lvl1pPr>
              <a:defRPr sz="1800"/>
            </a:lvl1pPr>
            <a:lvl2pPr>
              <a:defRPr sz="16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8" name="Title 7"/>
          <p:cNvSpPr>
            <a:spLocks noGrp="1"/>
          </p:cNvSpPr>
          <p:nvPr>
            <p:ph type="title"/>
          </p:nvPr>
        </p:nvSpPr>
        <p:spPr/>
        <p:txBody>
          <a:bodyPr/>
          <a:lstStyle/>
          <a:p>
            <a:r>
              <a:rPr lang="en-US" smtClean="0"/>
              <a:t>Click to edit Master title style</a:t>
            </a:r>
            <a:endParaRPr lang="da-DK"/>
          </a:p>
        </p:txBody>
      </p:sp>
      <p:sp>
        <p:nvSpPr>
          <p:cNvPr id="9" name="Slide Number Placeholder 38"/>
          <p:cNvSpPr>
            <a:spLocks noGrp="1"/>
          </p:cNvSpPr>
          <p:nvPr>
            <p:ph type="sldNum" sz="quarter" idx="4"/>
          </p:nvPr>
        </p:nvSpPr>
        <p:spPr>
          <a:xfrm>
            <a:off x="3505200" y="6453336"/>
            <a:ext cx="2133600" cy="216024"/>
          </a:xfrm>
          <a:prstGeom prst="rect">
            <a:avLst/>
          </a:prstGeom>
        </p:spPr>
        <p:txBody>
          <a:bodyPr vert="horz" lIns="91440" tIns="45720" rIns="91440" bIns="45720" rtlCol="0" anchor="ctr"/>
          <a:lstStyle>
            <a:lvl1pPr algn="ctr">
              <a:defRPr sz="1000">
                <a:solidFill>
                  <a:schemeClr val="bg1"/>
                </a:solidFill>
                <a:latin typeface="+mn-lt"/>
              </a:defRPr>
            </a:lvl1pPr>
          </a:lstStyle>
          <a:p>
            <a:fld id="{0AFEE527-DE6D-45D2-B8CB-5152FCB7CDC4}" type="slidenum">
              <a:rPr lang="en-US" smtClean="0"/>
              <a:pPr/>
              <a:t>‹#›</a:t>
            </a:fld>
            <a:endParaRPr lang="en-US"/>
          </a:p>
        </p:txBody>
      </p:sp>
    </p:spTree>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2 column text slide w sub-header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da-DK" dirty="0"/>
          </a:p>
        </p:txBody>
      </p:sp>
      <p:sp>
        <p:nvSpPr>
          <p:cNvPr id="3" name="Text Placeholder 2"/>
          <p:cNvSpPr>
            <a:spLocks noGrp="1"/>
          </p:cNvSpPr>
          <p:nvPr>
            <p:ph type="body" idx="1"/>
          </p:nvPr>
        </p:nvSpPr>
        <p:spPr>
          <a:xfrm>
            <a:off x="468563" y="1844674"/>
            <a:ext cx="4032000" cy="360364"/>
          </a:xfrm>
        </p:spPr>
        <p:txBody>
          <a:bodyPr anchor="b">
            <a:noAutofit/>
          </a:bodyPr>
          <a:lstStyle>
            <a:lvl1pPr marL="0" indent="0">
              <a:buNone/>
              <a:defRPr sz="1800" b="0">
                <a:latin typeface="Gotham Narrow Medium" pitchFamily="50"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68000" y="2349500"/>
            <a:ext cx="4032000" cy="3565525"/>
          </a:xfrm>
        </p:spPr>
        <p:txBody>
          <a:bodyPr>
            <a:noAutofit/>
          </a:bodyPr>
          <a:lstStyle>
            <a:lvl1pPr>
              <a:defRPr sz="1800"/>
            </a:lvl1pPr>
            <a:lvl2pPr>
              <a:defRPr sz="16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Text Placeholder 4"/>
          <p:cNvSpPr>
            <a:spLocks noGrp="1"/>
          </p:cNvSpPr>
          <p:nvPr>
            <p:ph type="body" sz="quarter" idx="3"/>
          </p:nvPr>
        </p:nvSpPr>
        <p:spPr>
          <a:xfrm>
            <a:off x="4645025" y="1845038"/>
            <a:ext cx="4032000" cy="360000"/>
          </a:xfrm>
        </p:spPr>
        <p:txBody>
          <a:bodyPr anchor="b">
            <a:noAutofit/>
          </a:bodyPr>
          <a:lstStyle>
            <a:lvl1pPr marL="0" indent="0">
              <a:buNone/>
              <a:defRPr sz="1800" b="0">
                <a:latin typeface="Gotham Narrow Medium" pitchFamily="50" charset="0"/>
                <a:cs typeface="Gotham Medium" pitchFamily="50"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349500"/>
            <a:ext cx="4032000" cy="3565525"/>
          </a:xfrm>
        </p:spPr>
        <p:txBody>
          <a:bodyPr>
            <a:noAutofit/>
          </a:bodyPr>
          <a:lstStyle>
            <a:lvl1pPr>
              <a:defRPr sz="1800"/>
            </a:lvl1pPr>
            <a:lvl2pPr>
              <a:defRPr sz="16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3" name="Slide Number Placeholder 38"/>
          <p:cNvSpPr txBox="1">
            <a:spLocks/>
          </p:cNvSpPr>
          <p:nvPr/>
        </p:nvSpPr>
        <p:spPr>
          <a:xfrm>
            <a:off x="3505200" y="6453336"/>
            <a:ext cx="2133600" cy="216024"/>
          </a:xfrm>
          <a:prstGeom prst="rect">
            <a:avLst/>
          </a:prstGeom>
        </p:spPr>
        <p:txBody>
          <a:bodyPr vert="horz" lIns="91440" tIns="45720" rIns="91440" bIns="45720" rtlCol="0" anchor="ctr"/>
          <a:lstStyle>
            <a:lvl1pPr algn="ctr">
              <a:defRPr sz="1200">
                <a:solidFill>
                  <a:schemeClr val="bg1"/>
                </a:solidFill>
                <a:latin typeface="+mn-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8A0E95C2-D93B-4C60-B867-4F3BC9EA818A}" type="slidenum">
              <a:rPr kumimoji="0" lang="da-DK" sz="1000" b="0" i="0" u="none" strike="noStrike" kern="1200" cap="none" spc="0" normalizeH="0" baseline="0" noProof="0" smtClean="0">
                <a:ln>
                  <a:noFill/>
                </a:ln>
                <a:solidFill>
                  <a:schemeClr val="bg1"/>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da-DK" sz="1000" b="0" i="0" u="none" strike="noStrike" kern="1200" cap="none" spc="0" normalizeH="0" baseline="0" noProof="0" dirty="0">
              <a:ln>
                <a:noFill/>
              </a:ln>
              <a:solidFill>
                <a:schemeClr val="bg1"/>
              </a:solidFill>
              <a:effectLst/>
              <a:uLnTx/>
              <a:uFillTx/>
              <a:latin typeface="+mn-lt"/>
              <a:ea typeface="+mn-ea"/>
              <a:cs typeface="+mn-cs"/>
            </a:endParaRPr>
          </a:p>
        </p:txBody>
      </p:sp>
    </p:spTree>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Heading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dirty="0"/>
          </a:p>
        </p:txBody>
      </p:sp>
      <p:sp>
        <p:nvSpPr>
          <p:cNvPr id="9" name="Slide Number Placeholder 38"/>
          <p:cNvSpPr txBox="1">
            <a:spLocks/>
          </p:cNvSpPr>
          <p:nvPr/>
        </p:nvSpPr>
        <p:spPr>
          <a:xfrm>
            <a:off x="3505200" y="6453336"/>
            <a:ext cx="2133600" cy="216024"/>
          </a:xfrm>
          <a:prstGeom prst="rect">
            <a:avLst/>
          </a:prstGeom>
        </p:spPr>
        <p:txBody>
          <a:bodyPr vert="horz" lIns="91440" tIns="45720" rIns="91440" bIns="45720" rtlCol="0" anchor="ctr"/>
          <a:lstStyle>
            <a:lvl1pPr algn="ctr">
              <a:defRPr sz="1200">
                <a:solidFill>
                  <a:schemeClr val="bg1"/>
                </a:solidFill>
                <a:latin typeface="+mn-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8A0E95C2-D93B-4C60-B867-4F3BC9EA818A}" type="slidenum">
              <a:rPr kumimoji="0" lang="da-DK" sz="1000" b="0" i="0" u="none" strike="noStrike" kern="1200" cap="none" spc="0" normalizeH="0" baseline="0" noProof="0" smtClean="0">
                <a:ln>
                  <a:noFill/>
                </a:ln>
                <a:solidFill>
                  <a:schemeClr val="bg1"/>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da-DK" sz="1000" b="0" i="0" u="none" strike="noStrike" kern="1200" cap="none" spc="0" normalizeH="0" baseline="0" noProof="0" dirty="0">
              <a:ln>
                <a:noFill/>
              </a:ln>
              <a:solidFill>
                <a:schemeClr val="bg1"/>
              </a:solidFill>
              <a:effectLst/>
              <a:uLnTx/>
              <a:uFillTx/>
              <a:latin typeface="+mn-lt"/>
              <a:ea typeface="+mn-ea"/>
              <a:cs typeface="+mn-cs"/>
            </a:endParaRPr>
          </a:p>
        </p:txBody>
      </p:sp>
    </p:spTree>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Slide Number Placeholder 38"/>
          <p:cNvSpPr>
            <a:spLocks noGrp="1"/>
          </p:cNvSpPr>
          <p:nvPr>
            <p:ph type="sldNum" sz="quarter" idx="4"/>
          </p:nvPr>
        </p:nvSpPr>
        <p:spPr>
          <a:xfrm>
            <a:off x="3505200" y="6453336"/>
            <a:ext cx="2133600" cy="216024"/>
          </a:xfrm>
          <a:prstGeom prst="rect">
            <a:avLst/>
          </a:prstGeom>
        </p:spPr>
        <p:txBody>
          <a:bodyPr vert="horz" lIns="91440" tIns="45720" rIns="91440" bIns="45720" rtlCol="0" anchor="ctr"/>
          <a:lstStyle>
            <a:lvl1pPr algn="ctr">
              <a:defRPr sz="1000">
                <a:solidFill>
                  <a:schemeClr val="bg1"/>
                </a:solidFill>
                <a:latin typeface="+mn-lt"/>
              </a:defRPr>
            </a:lvl1pPr>
          </a:lstStyle>
          <a:p>
            <a:fld id="{0AFEE527-DE6D-45D2-B8CB-5152FCB7CDC4}" type="slidenum">
              <a:rPr lang="en-US" smtClean="0"/>
              <a:pPr/>
              <a:t>‹#›</a:t>
            </a:fld>
            <a:endParaRPr lang="en-US"/>
          </a:p>
        </p:txBody>
      </p:sp>
    </p:spTree>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heme 1 - A">
    <p:spTree>
      <p:nvGrpSpPr>
        <p:cNvPr id="1" name=""/>
        <p:cNvGrpSpPr/>
        <p:nvPr/>
      </p:nvGrpSpPr>
      <p:grpSpPr>
        <a:xfrm>
          <a:off x="0" y="0"/>
          <a:ext cx="0" cy="0"/>
          <a:chOff x="0" y="0"/>
          <a:chExt cx="0" cy="0"/>
        </a:xfrm>
      </p:grpSpPr>
      <p:sp>
        <p:nvSpPr>
          <p:cNvPr id="7" name="Rektangel 6"/>
          <p:cNvSpPr/>
          <p:nvPr/>
        </p:nvSpPr>
        <p:spPr>
          <a:xfrm>
            <a:off x="0" y="0"/>
            <a:ext cx="9144000" cy="1080000"/>
          </a:xfrm>
          <a:prstGeom prst="rect">
            <a:avLst/>
          </a:prstGeom>
          <a:solidFill>
            <a:srgbClr val="D63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Text Placeholder 10"/>
          <p:cNvSpPr>
            <a:spLocks noGrp="1"/>
          </p:cNvSpPr>
          <p:nvPr>
            <p:ph type="body" sz="quarter" idx="10"/>
          </p:nvPr>
        </p:nvSpPr>
        <p:spPr>
          <a:xfrm>
            <a:off x="1764000" y="187200"/>
            <a:ext cx="6948000" cy="864000"/>
          </a:xfrm>
        </p:spPr>
        <p:txBody>
          <a:bodyPr anchor="ctr" anchorCtr="0"/>
          <a:lstStyle>
            <a:lvl1pPr algn="r">
              <a:buNone/>
              <a:defRPr sz="3600">
                <a:solidFill>
                  <a:schemeClr val="bg1"/>
                </a:solidFill>
              </a:defRPr>
            </a:lvl1pPr>
            <a:lvl2pPr>
              <a:defRPr sz="3600"/>
            </a:lvl2pPr>
            <a:lvl3pPr>
              <a:defRPr sz="3600"/>
            </a:lvl3pPr>
            <a:lvl4pPr>
              <a:defRPr sz="3600"/>
            </a:lvl4pPr>
            <a:lvl5pPr>
              <a:defRPr sz="3600"/>
            </a:lvl5pPr>
          </a:lstStyle>
          <a:p>
            <a:pPr lvl="0"/>
            <a:r>
              <a:rPr lang="en-US" smtClean="0"/>
              <a:t>Click to edit Master text styles</a:t>
            </a:r>
          </a:p>
        </p:txBody>
      </p:sp>
      <p:sp>
        <p:nvSpPr>
          <p:cNvPr id="2" name="Title 1"/>
          <p:cNvSpPr>
            <a:spLocks noGrp="1"/>
          </p:cNvSpPr>
          <p:nvPr>
            <p:ph type="title"/>
          </p:nvPr>
        </p:nvSpPr>
        <p:spPr>
          <a:xfrm>
            <a:off x="457200" y="1339200"/>
            <a:ext cx="8229600" cy="1353600"/>
          </a:xfrm>
        </p:spPr>
        <p:txBody>
          <a:bodyPr/>
          <a:lstStyle/>
          <a:p>
            <a:r>
              <a:rPr lang="en-US" smtClean="0"/>
              <a:t>Click to edit Master title style</a:t>
            </a:r>
            <a:endParaRPr lang="da-DK" dirty="0"/>
          </a:p>
        </p:txBody>
      </p:sp>
      <p:sp>
        <p:nvSpPr>
          <p:cNvPr id="3" name="Content Placeholder 2"/>
          <p:cNvSpPr>
            <a:spLocks noGrp="1"/>
          </p:cNvSpPr>
          <p:nvPr>
            <p:ph idx="1"/>
          </p:nvPr>
        </p:nvSpPr>
        <p:spPr>
          <a:xfrm>
            <a:off x="457200" y="2924944"/>
            <a:ext cx="8229600" cy="2990081"/>
          </a:xfrm>
        </p:spPr>
        <p:txBody>
          <a:bodyPr>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pic>
        <p:nvPicPr>
          <p:cNvPr id="8" name="Billede 8" descr="foto1.jpg"/>
          <p:cNvPicPr>
            <a:picLocks noChangeAspect="1"/>
          </p:cNvPicPr>
          <p:nvPr/>
        </p:nvPicPr>
        <p:blipFill>
          <a:blip r:embed="rId2" cstate="print"/>
          <a:stretch>
            <a:fillRect/>
          </a:stretch>
        </p:blipFill>
        <p:spPr>
          <a:xfrm>
            <a:off x="0" y="0"/>
            <a:ext cx="1798320" cy="1078992"/>
          </a:xfrm>
          <a:prstGeom prst="rect">
            <a:avLst/>
          </a:prstGeom>
        </p:spPr>
      </p:pic>
      <p:sp>
        <p:nvSpPr>
          <p:cNvPr id="15" name="Slide Number Placeholder 38"/>
          <p:cNvSpPr>
            <a:spLocks noGrp="1"/>
          </p:cNvSpPr>
          <p:nvPr>
            <p:ph type="sldNum" sz="quarter" idx="4"/>
          </p:nvPr>
        </p:nvSpPr>
        <p:spPr>
          <a:xfrm>
            <a:off x="3505200" y="6453336"/>
            <a:ext cx="2133600" cy="216024"/>
          </a:xfrm>
          <a:prstGeom prst="rect">
            <a:avLst/>
          </a:prstGeom>
        </p:spPr>
        <p:txBody>
          <a:bodyPr vert="horz" lIns="91440" tIns="45720" rIns="91440" bIns="45720" rtlCol="0" anchor="ctr"/>
          <a:lstStyle>
            <a:lvl1pPr algn="ctr">
              <a:defRPr sz="1000">
                <a:solidFill>
                  <a:schemeClr val="bg1"/>
                </a:solidFill>
                <a:latin typeface="+mn-lt"/>
              </a:defRPr>
            </a:lvl1pPr>
          </a:lstStyle>
          <a:p>
            <a:fld id="{0AFEE527-DE6D-45D2-B8CB-5152FCB7CDC4}" type="slidenum">
              <a:rPr lang="en-US" smtClean="0"/>
              <a:pPr/>
              <a:t>‹#›</a:t>
            </a:fld>
            <a:endParaRPr lang="en-US"/>
          </a:p>
        </p:txBody>
      </p:sp>
    </p:spTree>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heme 1 - B">
    <p:spTree>
      <p:nvGrpSpPr>
        <p:cNvPr id="1" name=""/>
        <p:cNvGrpSpPr/>
        <p:nvPr/>
      </p:nvGrpSpPr>
      <p:grpSpPr>
        <a:xfrm>
          <a:off x="0" y="0"/>
          <a:ext cx="0" cy="0"/>
          <a:chOff x="0" y="0"/>
          <a:chExt cx="0" cy="0"/>
        </a:xfrm>
      </p:grpSpPr>
      <p:sp>
        <p:nvSpPr>
          <p:cNvPr id="2" name="Title 1"/>
          <p:cNvSpPr>
            <a:spLocks noGrp="1"/>
          </p:cNvSpPr>
          <p:nvPr>
            <p:ph type="title"/>
          </p:nvPr>
        </p:nvSpPr>
        <p:spPr>
          <a:xfrm>
            <a:off x="723600" y="1627200"/>
            <a:ext cx="7772400" cy="748800"/>
          </a:xfrm>
        </p:spPr>
        <p:txBody>
          <a:bodyPr/>
          <a:lstStyle>
            <a:lvl1pPr>
              <a:defRPr sz="4000" cap="all" baseline="0"/>
            </a:lvl1pPr>
          </a:lstStyle>
          <a:p>
            <a:r>
              <a:rPr lang="en-US" smtClean="0"/>
              <a:t>Click to edit Master title style</a:t>
            </a:r>
            <a:endParaRPr lang="da-DK" dirty="0"/>
          </a:p>
        </p:txBody>
      </p:sp>
      <p:sp>
        <p:nvSpPr>
          <p:cNvPr id="3" name="Content Placeholder 2"/>
          <p:cNvSpPr>
            <a:spLocks noGrp="1"/>
          </p:cNvSpPr>
          <p:nvPr>
            <p:ph idx="1"/>
          </p:nvPr>
        </p:nvSpPr>
        <p:spPr>
          <a:xfrm>
            <a:off x="723600" y="2422800"/>
            <a:ext cx="7772400" cy="3456000"/>
          </a:xfrm>
        </p:spPr>
        <p:txBody>
          <a:bodyPr>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7" name="Rektangel 6"/>
          <p:cNvSpPr/>
          <p:nvPr/>
        </p:nvSpPr>
        <p:spPr>
          <a:xfrm>
            <a:off x="0" y="0"/>
            <a:ext cx="9144000" cy="1080000"/>
          </a:xfrm>
          <a:prstGeom prst="rect">
            <a:avLst/>
          </a:prstGeom>
          <a:solidFill>
            <a:srgbClr val="D63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8" name="Billede 8" descr="foto1.jpg"/>
          <p:cNvPicPr>
            <a:picLocks noChangeAspect="1"/>
          </p:cNvPicPr>
          <p:nvPr/>
        </p:nvPicPr>
        <p:blipFill>
          <a:blip r:embed="rId2" cstate="print"/>
          <a:stretch>
            <a:fillRect/>
          </a:stretch>
        </p:blipFill>
        <p:spPr>
          <a:xfrm>
            <a:off x="0" y="0"/>
            <a:ext cx="1798320" cy="1078992"/>
          </a:xfrm>
          <a:prstGeom prst="rect">
            <a:avLst/>
          </a:prstGeom>
        </p:spPr>
      </p:pic>
      <p:sp>
        <p:nvSpPr>
          <p:cNvPr id="15" name="Slide Number Placeholder 38"/>
          <p:cNvSpPr>
            <a:spLocks noGrp="1"/>
          </p:cNvSpPr>
          <p:nvPr>
            <p:ph type="sldNum" sz="quarter" idx="4"/>
          </p:nvPr>
        </p:nvSpPr>
        <p:spPr>
          <a:xfrm>
            <a:off x="3505200" y="6453336"/>
            <a:ext cx="2133600" cy="216024"/>
          </a:xfrm>
          <a:prstGeom prst="rect">
            <a:avLst/>
          </a:prstGeom>
        </p:spPr>
        <p:txBody>
          <a:bodyPr vert="horz" lIns="91440" tIns="45720" rIns="91440" bIns="45720" rtlCol="0" anchor="ctr"/>
          <a:lstStyle>
            <a:lvl1pPr algn="ctr">
              <a:defRPr sz="1000">
                <a:solidFill>
                  <a:schemeClr val="bg1"/>
                </a:solidFill>
                <a:latin typeface="+mn-lt"/>
              </a:defRPr>
            </a:lvl1pPr>
          </a:lstStyle>
          <a:p>
            <a:fld id="{0AFEE527-DE6D-45D2-B8CB-5152FCB7CDC4}" type="slidenum">
              <a:rPr lang="en-US" smtClean="0"/>
              <a:pPr/>
              <a:t>‹#›</a:t>
            </a:fld>
            <a:endParaRPr lang="en-US"/>
          </a:p>
        </p:txBody>
      </p:sp>
    </p:spTree>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emf"/><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3600"/>
            <a:ext cx="8229600" cy="1353600"/>
          </a:xfrm>
          <a:prstGeom prst="rect">
            <a:avLst/>
          </a:prstGeom>
        </p:spPr>
        <p:txBody>
          <a:bodyPr vert="horz" lIns="91440" tIns="45720" rIns="91440" bIns="45720" rtlCol="0" anchor="ctr">
            <a:noAutofit/>
          </a:bodyPr>
          <a:lstStyle/>
          <a:p>
            <a:r>
              <a:rPr lang="en-US" smtClean="0"/>
              <a:t>Click to edit Master title style</a:t>
            </a:r>
            <a:endParaRPr lang="da-DK" dirty="0"/>
          </a:p>
        </p:txBody>
      </p:sp>
      <p:sp>
        <p:nvSpPr>
          <p:cNvPr id="3" name="Text Placeholder 2"/>
          <p:cNvSpPr>
            <a:spLocks noGrp="1"/>
          </p:cNvSpPr>
          <p:nvPr>
            <p:ph type="body" idx="1"/>
          </p:nvPr>
        </p:nvSpPr>
        <p:spPr>
          <a:xfrm>
            <a:off x="457200" y="1846800"/>
            <a:ext cx="8229600" cy="4068225"/>
          </a:xfrm>
          <a:prstGeom prst="rect">
            <a:avLst/>
          </a:prstGeom>
        </p:spPr>
        <p:txBody>
          <a:bodyPr vert="horz" lIns="91440" tIns="45720" rIns="91440" bIns="4572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9" name="Rektangel 8"/>
          <p:cNvSpPr/>
          <p:nvPr/>
        </p:nvSpPr>
        <p:spPr>
          <a:xfrm>
            <a:off x="2" y="6480000"/>
            <a:ext cx="7149085"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a-DK" dirty="0"/>
          </a:p>
        </p:txBody>
      </p:sp>
      <p:sp>
        <p:nvSpPr>
          <p:cNvPr id="31" name="Rektangel 9"/>
          <p:cNvSpPr/>
          <p:nvPr/>
        </p:nvSpPr>
        <p:spPr>
          <a:xfrm>
            <a:off x="28" y="6480000"/>
            <a:ext cx="2195708" cy="180000"/>
          </a:xfrm>
          <a:prstGeom prst="rect">
            <a:avLst/>
          </a:prstGeom>
          <a:solidFill>
            <a:srgbClr val="D63D2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a-DK" dirty="0"/>
          </a:p>
        </p:txBody>
      </p:sp>
      <p:sp>
        <p:nvSpPr>
          <p:cNvPr id="32" name="Tekstboks 10"/>
          <p:cNvSpPr txBox="1"/>
          <p:nvPr/>
        </p:nvSpPr>
        <p:spPr>
          <a:xfrm>
            <a:off x="467544" y="6459686"/>
            <a:ext cx="1692771" cy="169277"/>
          </a:xfrm>
          <a:prstGeom prst="rect">
            <a:avLst/>
          </a:prstGeom>
          <a:noFill/>
        </p:spPr>
        <p:txBody>
          <a:bodyPr wrap="none" lIns="0" tIns="0" rIns="0" bIns="0" rtlCol="0">
            <a:spAutoFit/>
          </a:bodyPr>
          <a:lstStyle/>
          <a:p>
            <a:r>
              <a:rPr lang="da-DK" sz="1100" b="1" spc="0" dirty="0" err="1" smtClean="0">
                <a:solidFill>
                  <a:schemeClr val="bg1"/>
                </a:solidFill>
              </a:rPr>
              <a:t>www.audiologysystems.com</a:t>
            </a:r>
            <a:endParaRPr lang="da-DK" sz="1100" b="1" spc="0" dirty="0">
              <a:solidFill>
                <a:schemeClr val="bg1"/>
              </a:solidFill>
            </a:endParaRPr>
          </a:p>
        </p:txBody>
      </p:sp>
      <p:sp>
        <p:nvSpPr>
          <p:cNvPr id="30" name="Slide Number Placeholder 5"/>
          <p:cNvSpPr txBox="1">
            <a:spLocks/>
          </p:cNvSpPr>
          <p:nvPr/>
        </p:nvSpPr>
        <p:spPr>
          <a:xfrm>
            <a:off x="0" y="6453336"/>
            <a:ext cx="9144000" cy="216024"/>
          </a:xfrm>
          <a:prstGeom prst="rect">
            <a:avLst/>
          </a:prstGeom>
        </p:spPr>
        <p:txBody>
          <a:bodyPr vert="horz" lIns="0" tIns="0" rIns="0" bIns="0" rtlCol="0" anchor="ctr"/>
          <a:lstStyle>
            <a:lvl1pPr algn="ctr">
              <a:defRPr sz="1200">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dirty="0">
              <a:ln>
                <a:noFill/>
              </a:ln>
              <a:solidFill>
                <a:schemeClr val="bg1"/>
              </a:solidFill>
              <a:effectLst/>
              <a:uLnTx/>
              <a:uFillTx/>
              <a:latin typeface="+mn-lt"/>
              <a:ea typeface="+mn-ea"/>
              <a:cs typeface="+mn-cs"/>
            </a:endParaRPr>
          </a:p>
        </p:txBody>
      </p:sp>
      <p:sp>
        <p:nvSpPr>
          <p:cNvPr id="39" name="Slide Number Placeholder 38"/>
          <p:cNvSpPr>
            <a:spLocks noGrp="1"/>
          </p:cNvSpPr>
          <p:nvPr>
            <p:ph type="sldNum" sz="quarter" idx="4"/>
          </p:nvPr>
        </p:nvSpPr>
        <p:spPr>
          <a:xfrm>
            <a:off x="3505200" y="6453336"/>
            <a:ext cx="2133600" cy="216024"/>
          </a:xfrm>
          <a:prstGeom prst="rect">
            <a:avLst/>
          </a:prstGeom>
        </p:spPr>
        <p:txBody>
          <a:bodyPr vert="horz" lIns="91440" tIns="45720" rIns="91440" bIns="45720" rtlCol="0" anchor="ctr"/>
          <a:lstStyle>
            <a:lvl1pPr algn="ctr">
              <a:defRPr sz="1000">
                <a:solidFill>
                  <a:schemeClr val="bg1"/>
                </a:solidFill>
                <a:latin typeface="+mn-lt"/>
              </a:defRPr>
            </a:lvl1pPr>
          </a:lstStyle>
          <a:p>
            <a:fld id="{0AFEE527-DE6D-45D2-B8CB-5152FCB7CDC4}" type="slidenum">
              <a:rPr lang="en-US" smtClean="0"/>
              <a:pPr/>
              <a:t>‹#›</a:t>
            </a:fld>
            <a:endParaRPr lang="en-US"/>
          </a:p>
        </p:txBody>
      </p:sp>
      <p:pic>
        <p:nvPicPr>
          <p:cNvPr id="5" name="Billede 4" descr="ASI_logo_1_line_Payoff.ai"/>
          <p:cNvPicPr>
            <a:picLocks noChangeAspect="1"/>
          </p:cNvPicPr>
          <p:nvPr/>
        </p:nvPicPr>
        <p:blipFill rotWithShape="1">
          <a:blip r:embed="rId26" cstate="print">
            <a:extLst>
              <a:ext uri="{28A0092B-C50C-407E-A947-70E740481C1C}">
                <a14:useLocalDpi xmlns:a14="http://schemas.microsoft.com/office/drawing/2010/main" val="0"/>
              </a:ext>
            </a:extLst>
          </a:blip>
          <a:srcRect l="5382" t="34641" r="9722" b="49635"/>
          <a:stretch/>
        </p:blipFill>
        <p:spPr>
          <a:xfrm>
            <a:off x="7092280" y="6432215"/>
            <a:ext cx="1872208" cy="245033"/>
          </a:xfrm>
          <a:prstGeom prst="rect">
            <a:avLst/>
          </a:prstGeom>
        </p:spPr>
      </p:pic>
    </p:spTree>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 id="2147483707" r:id="rId18"/>
    <p:sldLayoutId id="2147483708" r:id="rId19"/>
    <p:sldLayoutId id="2147483709" r:id="rId20"/>
    <p:sldLayoutId id="2147483710" r:id="rId21"/>
    <p:sldLayoutId id="2147483711" r:id="rId22"/>
    <p:sldLayoutId id="2147483712" r:id="rId23"/>
    <p:sldLayoutId id="2147483660" r:id="rId24"/>
  </p:sldLayoutIdLst>
  <p:transition>
    <p:fade/>
  </p:transition>
  <p:timing>
    <p:tnLst>
      <p:par>
        <p:cTn id="1" dur="indefinite" restart="never" nodeType="tmRoot"/>
      </p:par>
    </p:tnLst>
  </p:timing>
  <p:hf hdr="0" ftr="0" dt="0"/>
  <p:txStyles>
    <p:titleStyle>
      <a:lvl1pPr algn="l" defTabSz="914400" rtl="0" eaLnBrk="1" latinLnBrk="0" hangingPunct="1">
        <a:spcBef>
          <a:spcPct val="0"/>
        </a:spcBef>
        <a:buNone/>
        <a:defRPr sz="3600" b="1" kern="1200" cap="none" baseline="0">
          <a:solidFill>
            <a:srgbClr val="D63D25"/>
          </a:solidFill>
          <a:latin typeface="Calibri" pitchFamily="34" charset="0"/>
          <a:ea typeface="+mj-ea"/>
          <a:cs typeface="Calibri" pitchFamily="34" charset="0"/>
        </a:defRPr>
      </a:lvl1pPr>
    </p:titleStyle>
    <p:bodyStyle>
      <a:lvl1pPr marL="182563" indent="-182563" algn="l" defTabSz="914400" rtl="0" eaLnBrk="1" latinLnBrk="0" hangingPunct="1">
        <a:spcBef>
          <a:spcPts val="1000"/>
        </a:spcBef>
        <a:buFont typeface="Arial" pitchFamily="34" charset="0"/>
        <a:buChar char="•"/>
        <a:defRPr sz="2400" kern="1200">
          <a:solidFill>
            <a:schemeClr val="tx1"/>
          </a:solidFill>
          <a:latin typeface="Calibri" pitchFamily="34" charset="0"/>
          <a:ea typeface="+mn-ea"/>
          <a:cs typeface="Calibri" pitchFamily="34" charset="0"/>
        </a:defRPr>
      </a:lvl1pPr>
      <a:lvl2pPr marL="365125" indent="-182563" algn="l" defTabSz="914400" rtl="0" eaLnBrk="1" latinLnBrk="0" hangingPunct="1">
        <a:spcBef>
          <a:spcPct val="20000"/>
        </a:spcBef>
        <a:buFont typeface="Arial" pitchFamily="34" charset="0"/>
        <a:buChar char="•"/>
        <a:defRPr sz="2000" kern="1200">
          <a:solidFill>
            <a:schemeClr val="tx1"/>
          </a:solidFill>
          <a:latin typeface="Calibri" pitchFamily="34" charset="0"/>
          <a:ea typeface="+mn-ea"/>
          <a:cs typeface="Calibri" pitchFamily="34" charset="0"/>
        </a:defRPr>
      </a:lvl2pPr>
      <a:lvl3pPr marL="533400" indent="-168275" algn="l" defTabSz="914400" rtl="0" eaLnBrk="1" latinLnBrk="0" hangingPunct="1">
        <a:spcBef>
          <a:spcPct val="20000"/>
        </a:spcBef>
        <a:buFont typeface="Arial" pitchFamily="34" charset="0"/>
        <a:buChar char="•"/>
        <a:defRPr sz="1800" kern="1200">
          <a:solidFill>
            <a:schemeClr val="tx1"/>
          </a:solidFill>
          <a:latin typeface="Calibri" pitchFamily="34" charset="0"/>
          <a:ea typeface="+mn-ea"/>
          <a:cs typeface="Calibri" pitchFamily="34" charset="0"/>
        </a:defRPr>
      </a:lvl3pPr>
      <a:lvl4pPr marL="715963" indent="-182563" algn="l" defTabSz="914400" rtl="0" eaLnBrk="1" latinLnBrk="0" hangingPunct="1">
        <a:spcBef>
          <a:spcPct val="20000"/>
        </a:spcBef>
        <a:buFont typeface="Arial" pitchFamily="34" charset="0"/>
        <a:buChar char="•"/>
        <a:defRPr sz="1600" kern="1200">
          <a:solidFill>
            <a:schemeClr val="tx1"/>
          </a:solidFill>
          <a:latin typeface="Calibri" pitchFamily="34" charset="0"/>
          <a:ea typeface="+mn-ea"/>
          <a:cs typeface="Calibri" pitchFamily="34" charset="0"/>
        </a:defRPr>
      </a:lvl4pPr>
      <a:lvl5pPr marL="898525" indent="-182563" algn="l" defTabSz="914400" rtl="0" eaLnBrk="1" latinLnBrk="0" hangingPunct="1">
        <a:spcBef>
          <a:spcPct val="20000"/>
        </a:spcBef>
        <a:buFont typeface="Arial" pitchFamily="34" charset="0"/>
        <a:buChar char="•"/>
        <a:defRPr sz="1600" kern="1200">
          <a:solidFill>
            <a:schemeClr val="tx1"/>
          </a:solidFill>
          <a:latin typeface="Calibri" pitchFamily="34" charset="0"/>
          <a:ea typeface="+mn-ea"/>
          <a:cs typeface="Calibr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media" Target="../media/media2.wmv"/><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13.png"/><Relationship Id="rId5" Type="http://schemas.openxmlformats.org/officeDocument/2006/relationships/slideLayout" Target="../slideLayouts/slideLayout2.xml"/><Relationship Id="rId4" Type="http://schemas.openxmlformats.org/officeDocument/2006/relationships/video" Target="../media/media2.wmv"/></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notesSlide" Target="../notesSlides/notesSlide6.xml"/><Relationship Id="rId3" Type="http://schemas.microsoft.com/office/2007/relationships/media" Target="../media/media2.wmv"/><Relationship Id="rId7"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video" Target="../media/media3.wmv"/><Relationship Id="rId5" Type="http://schemas.microsoft.com/office/2007/relationships/media" Target="../media/media3.wmv"/><Relationship Id="rId4" Type="http://schemas.openxmlformats.org/officeDocument/2006/relationships/video" Target="../media/media2.wmv"/><Relationship Id="rId9"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20.jpe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20.jpe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notesSlide" Target="../notesSlides/notesSlide10.xml"/><Relationship Id="rId7" Type="http://schemas.openxmlformats.org/officeDocument/2006/relationships/image" Target="../media/image24.jpe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29.emf"/><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28.emf"/><Relationship Id="rId5" Type="http://schemas.openxmlformats.org/officeDocument/2006/relationships/image" Target="../media/image27.emf"/><Relationship Id="rId4" Type="http://schemas.openxmlformats.org/officeDocument/2006/relationships/image" Target="../media/image26.emf"/></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31.emf"/><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30.emf"/><Relationship Id="rId5" Type="http://schemas.openxmlformats.org/officeDocument/2006/relationships/image" Target="../media/image27.emf"/><Relationship Id="rId4" Type="http://schemas.openxmlformats.org/officeDocument/2006/relationships/image" Target="../media/image26.emf"/></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www.plosone.org/article/info:doi/10.1371/journal.pone.0061488"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www.plosone.org/article/info:doi/10.1371/journal.pone.0061488" TargetMode="Externa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www.plosone.org/article/info:doi/10.1371/journal.pone.0061488"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www.plosone.org/article/info:doi/10.1371/journal.pone.0061488" TargetMode="External"/><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hyperlink" Target="http://www.cbsnews.com/news/goggles-hold-key-to-detecting-strokes-in-earliest-stages-expert-says/" TargetMode="Externa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mailto:khill@otometrics.com" TargetMode="External"/><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200" dirty="0" smtClean="0"/>
              <a:t>Vestibular Assessment using Video Head Impulse Testing (</a:t>
            </a:r>
            <a:r>
              <a:rPr lang="en-US" sz="3200" dirty="0" err="1" smtClean="0"/>
              <a:t>vHIT</a:t>
            </a:r>
            <a:r>
              <a:rPr lang="en-US" sz="3200" dirty="0" smtClean="0"/>
              <a:t>)</a:t>
            </a:r>
            <a:br>
              <a:rPr lang="en-US" sz="3200" dirty="0" smtClean="0"/>
            </a:br>
            <a:r>
              <a:rPr lang="en-US" sz="3200" dirty="0"/>
              <a:t/>
            </a:r>
            <a:br>
              <a:rPr lang="en-US" sz="3200" dirty="0"/>
            </a:br>
            <a:r>
              <a:rPr lang="en-US" sz="3200" dirty="0" smtClean="0"/>
              <a:t>October </a:t>
            </a:r>
            <a:r>
              <a:rPr lang="en-US" sz="3200" dirty="0" smtClean="0"/>
              <a:t>2017</a:t>
            </a:r>
            <a:endParaRPr lang="en-US" sz="3200" dirty="0"/>
          </a:p>
        </p:txBody>
      </p:sp>
      <p:sp>
        <p:nvSpPr>
          <p:cNvPr id="5" name="Slide Number Placeholder 4"/>
          <p:cNvSpPr>
            <a:spLocks noGrp="1"/>
          </p:cNvSpPr>
          <p:nvPr>
            <p:ph type="sldNum" sz="quarter" idx="4"/>
          </p:nvPr>
        </p:nvSpPr>
        <p:spPr/>
        <p:txBody>
          <a:bodyPr/>
          <a:lstStyle/>
          <a:p>
            <a:fld id="{0AFEE527-DE6D-45D2-B8CB-5152FCB7CDC4}" type="slidenum">
              <a:rPr lang="en-US" smtClean="0"/>
              <a:pPr/>
              <a:t>1</a:t>
            </a:fld>
            <a:endParaRPr lang="en-US"/>
          </a:p>
        </p:txBody>
      </p:sp>
      <p:sp>
        <p:nvSpPr>
          <p:cNvPr id="3" name="TextBox 2"/>
          <p:cNvSpPr txBox="1"/>
          <p:nvPr/>
        </p:nvSpPr>
        <p:spPr>
          <a:xfrm>
            <a:off x="2133600" y="4724400"/>
            <a:ext cx="5029200" cy="923330"/>
          </a:xfrm>
          <a:prstGeom prst="rect">
            <a:avLst/>
          </a:prstGeom>
          <a:noFill/>
        </p:spPr>
        <p:txBody>
          <a:bodyPr wrap="square" rtlCol="0">
            <a:spAutoFit/>
          </a:bodyPr>
          <a:lstStyle/>
          <a:p>
            <a:r>
              <a:rPr lang="en-US" dirty="0" smtClean="0"/>
              <a:t>Kathleen Hill, AuD – Education &amp; </a:t>
            </a:r>
            <a:r>
              <a:rPr lang="en-US" smtClean="0"/>
              <a:t>Training Manager</a:t>
            </a:r>
          </a:p>
          <a:p>
            <a:endParaRPr lang="en-US" dirty="0" smtClean="0"/>
          </a:p>
          <a:p>
            <a:r>
              <a:rPr lang="en-US" dirty="0" smtClean="0"/>
              <a:t>Otometrics/Audiology Systems, a division of </a:t>
            </a:r>
            <a:r>
              <a:rPr lang="en-US" dirty="0" err="1" smtClean="0"/>
              <a:t>Natus</a:t>
            </a:r>
            <a:endParaRPr lang="en-US" dirty="0"/>
          </a:p>
        </p:txBody>
      </p:sp>
    </p:spTree>
    <p:extLst>
      <p:ext uri="{BB962C8B-B14F-4D97-AF65-F5344CB8AC3E}">
        <p14:creationId xmlns:p14="http://schemas.microsoft.com/office/powerpoint/2010/main" val="3592064049"/>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Bedside Procedure - Normal</a:t>
            </a:r>
            <a:endParaRPr lang="en-US" dirty="0"/>
          </a:p>
        </p:txBody>
      </p:sp>
      <p:pic>
        <p:nvPicPr>
          <p:cNvPr id="4" name="Content Placeholder 3" descr="VOR NewmanTOker.jpg"/>
          <p:cNvPicPr>
            <a:picLocks noGrp="1" noChangeAspect="1"/>
          </p:cNvPicPr>
          <p:nvPr>
            <p:ph idx="1"/>
          </p:nvPr>
        </p:nvPicPr>
        <p:blipFill>
          <a:blip r:embed="rId3" cstate="print"/>
          <a:stretch>
            <a:fillRect/>
          </a:stretch>
        </p:blipFill>
        <p:spPr>
          <a:xfrm>
            <a:off x="2959565" y="1846263"/>
            <a:ext cx="3224870" cy="4068762"/>
          </a:xfrm>
        </p:spPr>
      </p:pic>
      <p:sp>
        <p:nvSpPr>
          <p:cNvPr id="6" name="TextBox 5"/>
          <p:cNvSpPr txBox="1"/>
          <p:nvPr/>
        </p:nvSpPr>
        <p:spPr>
          <a:xfrm>
            <a:off x="152400" y="6096000"/>
            <a:ext cx="8382000" cy="276999"/>
          </a:xfrm>
          <a:prstGeom prst="rect">
            <a:avLst/>
          </a:prstGeom>
          <a:noFill/>
        </p:spPr>
        <p:txBody>
          <a:bodyPr wrap="square" rtlCol="0">
            <a:spAutoFit/>
          </a:bodyPr>
          <a:lstStyle/>
          <a:p>
            <a:r>
              <a:rPr lang="en-US" sz="1200" dirty="0" err="1" smtClean="0"/>
              <a:t>Edlow</a:t>
            </a:r>
            <a:r>
              <a:rPr lang="en-US" sz="1200" dirty="0" smtClean="0"/>
              <a:t>, JA, Newman-</a:t>
            </a:r>
            <a:r>
              <a:rPr lang="en-US" sz="1200" dirty="0" err="1" smtClean="0"/>
              <a:t>Toker</a:t>
            </a:r>
            <a:r>
              <a:rPr lang="en-US" sz="1200" dirty="0" smtClean="0"/>
              <a:t>, DE, </a:t>
            </a:r>
            <a:r>
              <a:rPr lang="en-US" sz="1200" dirty="0" err="1" smtClean="0"/>
              <a:t>Savitz</a:t>
            </a:r>
            <a:r>
              <a:rPr lang="en-US" sz="1200" dirty="0" smtClean="0"/>
              <a:t>, </a:t>
            </a:r>
            <a:r>
              <a:rPr lang="en-US" sz="1200" dirty="0" err="1" smtClean="0"/>
              <a:t>SI.Diagnosis</a:t>
            </a:r>
            <a:r>
              <a:rPr lang="en-US" sz="1200" dirty="0" smtClean="0"/>
              <a:t> and initial management of </a:t>
            </a:r>
            <a:r>
              <a:rPr lang="en-US" sz="1200" dirty="0" err="1" smtClean="0"/>
              <a:t>cerebellar</a:t>
            </a:r>
            <a:r>
              <a:rPr lang="en-US" sz="1200" dirty="0" smtClean="0"/>
              <a:t> infarction. </a:t>
            </a:r>
            <a:r>
              <a:rPr lang="en-US" sz="1200" dirty="0" err="1" smtClean="0"/>
              <a:t>Nuerology</a:t>
            </a:r>
            <a:r>
              <a:rPr lang="en-US" sz="1200" dirty="0" smtClean="0"/>
              <a:t> 2008; 7(10):951-962</a:t>
            </a:r>
            <a:endParaRPr lang="en-US" sz="1200" dirty="0"/>
          </a:p>
        </p:txBody>
      </p:sp>
      <p:sp>
        <p:nvSpPr>
          <p:cNvPr id="3" name="Slide Number Placeholder 2"/>
          <p:cNvSpPr>
            <a:spLocks noGrp="1"/>
          </p:cNvSpPr>
          <p:nvPr>
            <p:ph type="sldNum" sz="quarter" idx="4"/>
          </p:nvPr>
        </p:nvSpPr>
        <p:spPr/>
        <p:txBody>
          <a:bodyPr/>
          <a:lstStyle/>
          <a:p>
            <a:fld id="{0AFEE527-DE6D-45D2-B8CB-5152FCB7CDC4}" type="slidenum">
              <a:rPr lang="en-US" smtClean="0"/>
              <a:pPr/>
              <a:t>10</a:t>
            </a:fld>
            <a:endParaRPr lang="en-US"/>
          </a:p>
        </p:txBody>
      </p:sp>
    </p:spTree>
    <p:extLst>
      <p:ext uri="{BB962C8B-B14F-4D97-AF65-F5344CB8AC3E}">
        <p14:creationId xmlns:p14="http://schemas.microsoft.com/office/powerpoint/2010/main" val="542835751"/>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Bedside Procedure - Abnormal</a:t>
            </a:r>
            <a:endParaRPr lang="en-US" dirty="0"/>
          </a:p>
        </p:txBody>
      </p:sp>
      <p:pic>
        <p:nvPicPr>
          <p:cNvPr id="4" name="Content Placeholder 3" descr="VOR NewmanTOker.jpg"/>
          <p:cNvPicPr>
            <a:picLocks noGrp="1" noChangeAspect="1"/>
          </p:cNvPicPr>
          <p:nvPr>
            <p:ph idx="1"/>
          </p:nvPr>
        </p:nvPicPr>
        <p:blipFill>
          <a:blip r:embed="rId2" cstate="print"/>
          <a:srcRect l="-987" t="50180" r="-222" b="-169"/>
          <a:stretch>
            <a:fillRect/>
          </a:stretch>
        </p:blipFill>
        <p:spPr>
          <a:xfrm>
            <a:off x="1143000" y="1524000"/>
            <a:ext cx="6602819" cy="4114800"/>
          </a:xfrm>
        </p:spPr>
      </p:pic>
      <p:sp>
        <p:nvSpPr>
          <p:cNvPr id="5" name="TextBox 4"/>
          <p:cNvSpPr txBox="1"/>
          <p:nvPr/>
        </p:nvSpPr>
        <p:spPr>
          <a:xfrm>
            <a:off x="152400" y="6096000"/>
            <a:ext cx="8382000" cy="276999"/>
          </a:xfrm>
          <a:prstGeom prst="rect">
            <a:avLst/>
          </a:prstGeom>
          <a:noFill/>
        </p:spPr>
        <p:txBody>
          <a:bodyPr wrap="square" rtlCol="0">
            <a:spAutoFit/>
          </a:bodyPr>
          <a:lstStyle/>
          <a:p>
            <a:r>
              <a:rPr lang="en-US" sz="1200" dirty="0" err="1" smtClean="0"/>
              <a:t>Edlow</a:t>
            </a:r>
            <a:r>
              <a:rPr lang="en-US" sz="1200" dirty="0" smtClean="0"/>
              <a:t>, JA, Newman-</a:t>
            </a:r>
            <a:r>
              <a:rPr lang="en-US" sz="1200" dirty="0" err="1" smtClean="0"/>
              <a:t>Toker</a:t>
            </a:r>
            <a:r>
              <a:rPr lang="en-US" sz="1200" dirty="0" smtClean="0"/>
              <a:t>, DE, </a:t>
            </a:r>
            <a:r>
              <a:rPr lang="en-US" sz="1200" dirty="0" err="1" smtClean="0"/>
              <a:t>Savitz</a:t>
            </a:r>
            <a:r>
              <a:rPr lang="en-US" sz="1200" dirty="0" smtClean="0"/>
              <a:t>, </a:t>
            </a:r>
            <a:r>
              <a:rPr lang="en-US" sz="1200" dirty="0" err="1" smtClean="0"/>
              <a:t>SI.Diagnosis</a:t>
            </a:r>
            <a:r>
              <a:rPr lang="en-US" sz="1200" dirty="0" smtClean="0"/>
              <a:t> and initial management of </a:t>
            </a:r>
            <a:r>
              <a:rPr lang="en-US" sz="1200" dirty="0" err="1" smtClean="0"/>
              <a:t>cerebellar</a:t>
            </a:r>
            <a:r>
              <a:rPr lang="en-US" sz="1200" dirty="0" smtClean="0"/>
              <a:t> infarction. </a:t>
            </a:r>
            <a:r>
              <a:rPr lang="en-US" sz="1200" dirty="0" err="1" smtClean="0"/>
              <a:t>Nuerology</a:t>
            </a:r>
            <a:r>
              <a:rPr lang="en-US" sz="1200" dirty="0" smtClean="0"/>
              <a:t> 2008; 7(10):951-962</a:t>
            </a:r>
            <a:endParaRPr lang="en-US" sz="1200" dirty="0"/>
          </a:p>
        </p:txBody>
      </p:sp>
      <p:sp>
        <p:nvSpPr>
          <p:cNvPr id="3" name="Slide Number Placeholder 2"/>
          <p:cNvSpPr>
            <a:spLocks noGrp="1"/>
          </p:cNvSpPr>
          <p:nvPr>
            <p:ph type="sldNum" sz="quarter" idx="4"/>
          </p:nvPr>
        </p:nvSpPr>
        <p:spPr/>
        <p:txBody>
          <a:bodyPr/>
          <a:lstStyle/>
          <a:p>
            <a:fld id="{0AFEE527-DE6D-45D2-B8CB-5152FCB7CDC4}" type="slidenum">
              <a:rPr lang="en-US" smtClean="0"/>
              <a:pPr/>
              <a:t>11</a:t>
            </a:fld>
            <a:endParaRPr lang="en-US"/>
          </a:p>
        </p:txBody>
      </p:sp>
    </p:spTree>
    <p:extLst>
      <p:ext uri="{BB962C8B-B14F-4D97-AF65-F5344CB8AC3E}">
        <p14:creationId xmlns:p14="http://schemas.microsoft.com/office/powerpoint/2010/main" val="330115582"/>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Arrow Connector 10"/>
          <p:cNvCxnSpPr/>
          <p:nvPr/>
        </p:nvCxnSpPr>
        <p:spPr bwMode="auto">
          <a:xfrm>
            <a:off x="2209800" y="3898087"/>
            <a:ext cx="457200" cy="0"/>
          </a:xfrm>
          <a:prstGeom prst="straightConnector1">
            <a:avLst/>
          </a:prstGeom>
          <a:solidFill>
            <a:schemeClr val="accent1"/>
          </a:solidFill>
          <a:ln w="12700" cap="flat" cmpd="sng" algn="ctr">
            <a:solidFill>
              <a:schemeClr val="bg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 name="HIT Lateral Covert 2.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cstate="print"/>
          <a:stretch>
            <a:fillRect/>
          </a:stretch>
        </p:blipFill>
        <p:spPr>
          <a:xfrm>
            <a:off x="228600" y="2438400"/>
            <a:ext cx="4267200" cy="3200400"/>
          </a:xfrm>
          <a:prstGeom prst="rect">
            <a:avLst/>
          </a:prstGeom>
        </p:spPr>
      </p:pic>
      <p:pic>
        <p:nvPicPr>
          <p:cNvPr id="3" name="HIT Lateral Overt 2.wm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6" cstate="print"/>
          <a:stretch>
            <a:fillRect/>
          </a:stretch>
        </p:blipFill>
        <p:spPr>
          <a:xfrm>
            <a:off x="4572000" y="2438400"/>
            <a:ext cx="4267200" cy="3200400"/>
          </a:xfrm>
          <a:prstGeom prst="rect">
            <a:avLst/>
          </a:prstGeom>
        </p:spPr>
      </p:pic>
      <p:sp>
        <p:nvSpPr>
          <p:cNvPr id="5" name="TextBox 4"/>
          <p:cNvSpPr txBox="1"/>
          <p:nvPr/>
        </p:nvSpPr>
        <p:spPr>
          <a:xfrm>
            <a:off x="3200400" y="6248400"/>
            <a:ext cx="2819400" cy="261610"/>
          </a:xfrm>
          <a:prstGeom prst="rect">
            <a:avLst/>
          </a:prstGeom>
          <a:noFill/>
        </p:spPr>
        <p:txBody>
          <a:bodyPr wrap="square" rtlCol="0">
            <a:spAutoFit/>
          </a:bodyPr>
          <a:lstStyle/>
          <a:p>
            <a:r>
              <a:rPr lang="en-US" sz="1100" dirty="0" smtClean="0"/>
              <a:t>Animation courtesy of Kamran Barin, PhD</a:t>
            </a:r>
            <a:endParaRPr lang="en-US" sz="1100" dirty="0"/>
          </a:p>
        </p:txBody>
      </p:sp>
      <p:sp>
        <p:nvSpPr>
          <p:cNvPr id="4" name="Slide Number Placeholder 3"/>
          <p:cNvSpPr>
            <a:spLocks noGrp="1"/>
          </p:cNvSpPr>
          <p:nvPr>
            <p:ph type="sldNum" sz="quarter" idx="4"/>
          </p:nvPr>
        </p:nvSpPr>
        <p:spPr/>
        <p:txBody>
          <a:bodyPr/>
          <a:lstStyle/>
          <a:p>
            <a:fld id="{0AFEE527-DE6D-45D2-B8CB-5152FCB7CDC4}" type="slidenum">
              <a:rPr lang="en-US" smtClean="0"/>
              <a:pPr/>
              <a:t>12</a:t>
            </a:fld>
            <a:endParaRPr lang="en-US"/>
          </a:p>
        </p:txBody>
      </p:sp>
    </p:spTree>
    <p:extLst>
      <p:ext uri="{BB962C8B-B14F-4D97-AF65-F5344CB8AC3E}">
        <p14:creationId xmlns:p14="http://schemas.microsoft.com/office/powerpoint/2010/main" val="40548783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video>
              <p:cMediaNode vol="80000">
                <p:cTn id="13" fill="hold" display="0">
                  <p:stCondLst>
                    <p:cond delay="indefinite"/>
                  </p:stCondLst>
                </p:cTn>
                <p:tgtEl>
                  <p:spTgt spid="2"/>
                </p:tgtEl>
              </p:cMediaNode>
            </p:video>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3"/>
                                        </p:tgtEl>
                                      </p:cBhvr>
                                    </p:cmd>
                                  </p:childTnLst>
                                </p:cTn>
                              </p:par>
                            </p:childTnLst>
                          </p:cTn>
                        </p:par>
                      </p:childTnLst>
                    </p:cTn>
                  </p:par>
                </p:childTnLst>
              </p:cTn>
              <p:nextCondLst>
                <p:cond evt="onClick" delay="0">
                  <p:tgtEl>
                    <p:spTgt spid="3"/>
                  </p:tgtEl>
                </p:cond>
              </p:nextCondLst>
            </p:seq>
            <p:video>
              <p:cMediaNode vol="80000">
                <p:cTn id="19" fill="hold" display="0">
                  <p:stCondLst>
                    <p:cond delay="indefinite"/>
                  </p:stCondLst>
                </p:cTn>
                <p:tgtEl>
                  <p:spTgt spid="3"/>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Visual Observation – How effective is it?</a:t>
            </a:r>
            <a:endParaRPr lang="en-US" dirty="0"/>
          </a:p>
        </p:txBody>
      </p:sp>
      <p:sp>
        <p:nvSpPr>
          <p:cNvPr id="3" name="Content Placeholder 2"/>
          <p:cNvSpPr>
            <a:spLocks noGrp="1"/>
          </p:cNvSpPr>
          <p:nvPr>
            <p:ph idx="1"/>
          </p:nvPr>
        </p:nvSpPr>
        <p:spPr/>
        <p:txBody>
          <a:bodyPr>
            <a:normAutofit/>
          </a:bodyPr>
          <a:lstStyle/>
          <a:p>
            <a:pPr algn="ctr">
              <a:buNone/>
            </a:pPr>
            <a:r>
              <a:rPr lang="en-US" sz="2800" dirty="0" smtClean="0"/>
              <a:t>Surgically induced deficit (nerve section)</a:t>
            </a:r>
          </a:p>
          <a:p>
            <a:pPr lvl="1" algn="ctr">
              <a:buNone/>
            </a:pPr>
            <a:r>
              <a:rPr lang="en-US" sz="2400" u="sng" dirty="0" smtClean="0"/>
              <a:t>Sensitivity &amp; Specificity: 100% </a:t>
            </a:r>
          </a:p>
          <a:p>
            <a:pPr algn="ctr">
              <a:buNone/>
            </a:pPr>
            <a:endParaRPr lang="en-US" dirty="0"/>
          </a:p>
          <a:p>
            <a:pPr algn="ctr">
              <a:buNone/>
            </a:pPr>
            <a:r>
              <a:rPr lang="en-US" sz="2800" dirty="0" smtClean="0"/>
              <a:t>Non-surgically induced unilateral </a:t>
            </a:r>
            <a:r>
              <a:rPr lang="en-US" sz="2800" dirty="0" err="1" smtClean="0"/>
              <a:t>hypofunction</a:t>
            </a:r>
            <a:r>
              <a:rPr lang="en-US" sz="2800" dirty="0" smtClean="0"/>
              <a:t> </a:t>
            </a:r>
          </a:p>
          <a:p>
            <a:pPr algn="ctr">
              <a:buNone/>
            </a:pPr>
            <a:r>
              <a:rPr lang="en-US" sz="2800" dirty="0" smtClean="0"/>
              <a:t>(clinical population)</a:t>
            </a:r>
          </a:p>
          <a:p>
            <a:pPr algn="ctr">
              <a:buNone/>
            </a:pPr>
            <a:r>
              <a:rPr lang="en-US" sz="2400" u="sng" dirty="0" smtClean="0"/>
              <a:t>Specificity: 95 to 100%</a:t>
            </a:r>
          </a:p>
          <a:p>
            <a:pPr algn="ctr">
              <a:buNone/>
            </a:pPr>
            <a:r>
              <a:rPr lang="en-US" u="sng" dirty="0"/>
              <a:t>Sensitivity: 34 to 39%</a:t>
            </a:r>
          </a:p>
          <a:p>
            <a:pPr algn="ctr">
              <a:buNone/>
            </a:pPr>
            <a:endParaRPr lang="en-US" sz="2400" u="sng" dirty="0" smtClean="0"/>
          </a:p>
        </p:txBody>
      </p:sp>
      <p:sp>
        <p:nvSpPr>
          <p:cNvPr id="4" name="TextBox 3"/>
          <p:cNvSpPr txBox="1"/>
          <p:nvPr/>
        </p:nvSpPr>
        <p:spPr>
          <a:xfrm>
            <a:off x="381000" y="5715000"/>
            <a:ext cx="8001000" cy="461665"/>
          </a:xfrm>
          <a:prstGeom prst="rect">
            <a:avLst/>
          </a:prstGeom>
          <a:noFill/>
        </p:spPr>
        <p:txBody>
          <a:bodyPr wrap="square" rtlCol="0">
            <a:spAutoFit/>
          </a:bodyPr>
          <a:lstStyle/>
          <a:p>
            <a:r>
              <a:rPr lang="en-US" sz="1200" dirty="0" smtClean="0"/>
              <a:t>Schubert MC, </a:t>
            </a:r>
            <a:r>
              <a:rPr lang="en-US" sz="1200" dirty="0" err="1" smtClean="0"/>
              <a:t>Tusa</a:t>
            </a:r>
            <a:r>
              <a:rPr lang="en-US" sz="1200" dirty="0" smtClean="0"/>
              <a:t> RJ, </a:t>
            </a:r>
            <a:r>
              <a:rPr lang="en-US" sz="1200" dirty="0" err="1" smtClean="0"/>
              <a:t>Grine</a:t>
            </a:r>
            <a:r>
              <a:rPr lang="en-US" sz="1200" dirty="0" smtClean="0"/>
              <a:t> LE, </a:t>
            </a:r>
            <a:r>
              <a:rPr lang="en-US" sz="1200" dirty="0" err="1" smtClean="0"/>
              <a:t>Herdman</a:t>
            </a:r>
            <a:r>
              <a:rPr lang="en-US" sz="1200" dirty="0" smtClean="0"/>
              <a:t> SJ. Optimizing the sensitivity of the head thrust test for identifying vestibular </a:t>
            </a:r>
            <a:r>
              <a:rPr lang="en-US" sz="1200" dirty="0" err="1" smtClean="0"/>
              <a:t>hypofunction</a:t>
            </a:r>
            <a:r>
              <a:rPr lang="en-US" sz="1200" dirty="0" smtClean="0"/>
              <a:t>. Physical Therapy 2004; 84(2):151-158.</a:t>
            </a:r>
            <a:endParaRPr lang="en-US" sz="1200" dirty="0"/>
          </a:p>
        </p:txBody>
      </p:sp>
      <p:sp>
        <p:nvSpPr>
          <p:cNvPr id="5" name="Slide Number Placeholder 4"/>
          <p:cNvSpPr>
            <a:spLocks noGrp="1"/>
          </p:cNvSpPr>
          <p:nvPr>
            <p:ph type="sldNum" sz="quarter" idx="4"/>
          </p:nvPr>
        </p:nvSpPr>
        <p:spPr/>
        <p:txBody>
          <a:bodyPr/>
          <a:lstStyle/>
          <a:p>
            <a:fld id="{0AFEE527-DE6D-45D2-B8CB-5152FCB7CDC4}" type="slidenum">
              <a:rPr lang="en-US" smtClean="0"/>
              <a:pPr/>
              <a:t>13</a:t>
            </a:fld>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Visual Observation Limitations</a:t>
            </a:r>
            <a:endParaRPr lang="en-US" dirty="0"/>
          </a:p>
        </p:txBody>
      </p:sp>
      <p:sp>
        <p:nvSpPr>
          <p:cNvPr id="3" name="Content Placeholder 2"/>
          <p:cNvSpPr>
            <a:spLocks noGrp="1"/>
          </p:cNvSpPr>
          <p:nvPr>
            <p:ph idx="1"/>
          </p:nvPr>
        </p:nvSpPr>
        <p:spPr/>
        <p:txBody>
          <a:bodyPr>
            <a:normAutofit lnSpcReduction="10000"/>
          </a:bodyPr>
          <a:lstStyle/>
          <a:p>
            <a:r>
              <a:rPr lang="en-US" sz="2400" dirty="0" smtClean="0"/>
              <a:t>Early experience with bedside head impulse produced mixed results</a:t>
            </a:r>
          </a:p>
          <a:p>
            <a:pPr lvl="1"/>
            <a:r>
              <a:rPr lang="en-US" sz="2000" dirty="0" err="1" smtClean="0"/>
              <a:t>Calorics</a:t>
            </a:r>
            <a:r>
              <a:rPr lang="en-US" sz="2000" dirty="0" smtClean="0"/>
              <a:t> and head impulse tests did not always match</a:t>
            </a:r>
          </a:p>
          <a:p>
            <a:pPr lvl="1"/>
            <a:endParaRPr lang="en-US" dirty="0"/>
          </a:p>
          <a:p>
            <a:r>
              <a:rPr lang="en-US" sz="2400" dirty="0" smtClean="0"/>
              <a:t>Why? Partially because it is subjective – and the examiner does not have feedback on how well the head impulse was delivered</a:t>
            </a:r>
          </a:p>
          <a:p>
            <a:pPr lvl="1"/>
            <a:r>
              <a:rPr lang="en-US" sz="2200" dirty="0" smtClean="0"/>
              <a:t>100 deg/sec to reach VOR (want 100-250 </a:t>
            </a:r>
            <a:r>
              <a:rPr lang="en-US" sz="2200" dirty="0" err="1" smtClean="0"/>
              <a:t>deg</a:t>
            </a:r>
            <a:r>
              <a:rPr lang="en-US" sz="2200" dirty="0" smtClean="0"/>
              <a:t>/sec)</a:t>
            </a:r>
          </a:p>
          <a:p>
            <a:pPr lvl="2"/>
            <a:r>
              <a:rPr lang="en-US" sz="2000" dirty="0" smtClean="0"/>
              <a:t>&lt; 50 </a:t>
            </a:r>
            <a:r>
              <a:rPr lang="en-US" sz="2000" dirty="0" err="1" smtClean="0"/>
              <a:t>deg</a:t>
            </a:r>
            <a:r>
              <a:rPr lang="en-US" sz="2000" dirty="0" smtClean="0"/>
              <a:t>/sec – </a:t>
            </a:r>
            <a:r>
              <a:rPr lang="en-US" sz="2000" dirty="0" err="1" smtClean="0"/>
              <a:t>occulomotor</a:t>
            </a:r>
            <a:r>
              <a:rPr lang="en-US" sz="2000" dirty="0" smtClean="0"/>
              <a:t> response</a:t>
            </a:r>
          </a:p>
          <a:p>
            <a:pPr lvl="2"/>
            <a:r>
              <a:rPr lang="en-US" sz="2000" dirty="0" smtClean="0"/>
              <a:t>50-100 </a:t>
            </a:r>
            <a:r>
              <a:rPr lang="en-US" sz="2000" dirty="0" err="1" smtClean="0"/>
              <a:t>deg</a:t>
            </a:r>
            <a:r>
              <a:rPr lang="en-US" sz="2000" dirty="0" smtClean="0"/>
              <a:t>/sec – both </a:t>
            </a:r>
            <a:r>
              <a:rPr lang="en-US" sz="2000" dirty="0" err="1" smtClean="0"/>
              <a:t>occulomotor</a:t>
            </a:r>
            <a:r>
              <a:rPr lang="en-US" sz="2000" dirty="0" smtClean="0"/>
              <a:t> and VOR</a:t>
            </a:r>
            <a:endParaRPr lang="en-US" sz="2000" dirty="0"/>
          </a:p>
          <a:p>
            <a:pPr lvl="2"/>
            <a:r>
              <a:rPr lang="en-US" sz="2000" dirty="0" smtClean="0"/>
              <a:t>&gt; 100 </a:t>
            </a:r>
            <a:r>
              <a:rPr lang="en-US" sz="2000" dirty="0" err="1" smtClean="0"/>
              <a:t>deg</a:t>
            </a:r>
            <a:r>
              <a:rPr lang="en-US" sz="2000" dirty="0" smtClean="0"/>
              <a:t>/sec – all VOR</a:t>
            </a:r>
          </a:p>
          <a:p>
            <a:pPr lvl="2"/>
            <a:r>
              <a:rPr lang="en-US" sz="2000" dirty="0" smtClean="0"/>
              <a:t>&gt; 300 </a:t>
            </a:r>
            <a:r>
              <a:rPr lang="en-US" sz="2000" dirty="0" err="1" smtClean="0"/>
              <a:t>deg</a:t>
            </a:r>
            <a:r>
              <a:rPr lang="en-US" sz="2000" dirty="0" smtClean="0"/>
              <a:t>/sec – too uncomfortable</a:t>
            </a:r>
          </a:p>
        </p:txBody>
      </p:sp>
      <p:sp>
        <p:nvSpPr>
          <p:cNvPr id="4" name="Slide Number Placeholder 3"/>
          <p:cNvSpPr>
            <a:spLocks noGrp="1"/>
          </p:cNvSpPr>
          <p:nvPr>
            <p:ph type="sldNum" sz="quarter" idx="4"/>
          </p:nvPr>
        </p:nvSpPr>
        <p:spPr/>
        <p:txBody>
          <a:bodyPr/>
          <a:lstStyle/>
          <a:p>
            <a:fld id="{0AFEE527-DE6D-45D2-B8CB-5152FCB7CDC4}" type="slidenum">
              <a:rPr lang="en-US" smtClean="0"/>
              <a:pPr/>
              <a:t>14</a:t>
            </a:fld>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Another limitation…</a:t>
            </a:r>
            <a:endParaRPr lang="en-US" dirty="0"/>
          </a:p>
        </p:txBody>
      </p:sp>
      <p:sp>
        <p:nvSpPr>
          <p:cNvPr id="3" name="Content Placeholder 2"/>
          <p:cNvSpPr>
            <a:spLocks noGrp="1"/>
          </p:cNvSpPr>
          <p:nvPr>
            <p:ph idx="1"/>
          </p:nvPr>
        </p:nvSpPr>
        <p:spPr>
          <a:xfrm>
            <a:off x="457200" y="1524000"/>
            <a:ext cx="8229600" cy="4391025"/>
          </a:xfrm>
        </p:spPr>
        <p:txBody>
          <a:bodyPr/>
          <a:lstStyle/>
          <a:p>
            <a:pPr algn="ctr">
              <a:buNone/>
            </a:pPr>
            <a:r>
              <a:rPr lang="en-US" sz="2400" b="1" dirty="0" smtClean="0"/>
              <a:t>It turns out that patients actually produced one of </a:t>
            </a:r>
            <a:r>
              <a:rPr lang="en-US" sz="2400" b="1" u="sng" dirty="0" smtClean="0"/>
              <a:t>three</a:t>
            </a:r>
            <a:r>
              <a:rPr lang="en-US" sz="2400" b="1" dirty="0" smtClean="0"/>
              <a:t> of eye movements:</a:t>
            </a:r>
          </a:p>
          <a:p>
            <a:pPr algn="ctr"/>
            <a:endParaRPr lang="en-US" dirty="0" smtClean="0"/>
          </a:p>
          <a:p>
            <a:pPr algn="ctr">
              <a:buNone/>
            </a:pPr>
            <a:r>
              <a:rPr lang="en-US" dirty="0" smtClean="0"/>
              <a:t>	1. </a:t>
            </a:r>
            <a:r>
              <a:rPr lang="en-US" u="sng" dirty="0" smtClean="0"/>
              <a:t>Normal: </a:t>
            </a:r>
            <a:r>
              <a:rPr lang="en-US" dirty="0" smtClean="0"/>
              <a:t>Patient’s eyes remain fixated on the target</a:t>
            </a:r>
          </a:p>
          <a:p>
            <a:pPr algn="ctr"/>
            <a:endParaRPr lang="en-US" dirty="0" smtClean="0"/>
          </a:p>
          <a:p>
            <a:pPr algn="ctr">
              <a:buNone/>
            </a:pPr>
            <a:r>
              <a:rPr lang="en-US" dirty="0" smtClean="0"/>
              <a:t>	2. </a:t>
            </a:r>
            <a:r>
              <a:rPr lang="en-US" i="1" u="sng" dirty="0" smtClean="0"/>
              <a:t>Overt</a:t>
            </a:r>
            <a:r>
              <a:rPr lang="en-US" u="sng" dirty="0" smtClean="0"/>
              <a:t> saccades: </a:t>
            </a:r>
            <a:r>
              <a:rPr lang="en-US" dirty="0" smtClean="0"/>
              <a:t>Patient makes a corrective eye movement to the target post-head movement. </a:t>
            </a:r>
            <a:r>
              <a:rPr lang="en-US" b="1" dirty="0" smtClean="0"/>
              <a:t>Visible</a:t>
            </a:r>
            <a:r>
              <a:rPr lang="en-US" dirty="0" smtClean="0"/>
              <a:t> to an observer.</a:t>
            </a:r>
          </a:p>
          <a:p>
            <a:pPr algn="ctr"/>
            <a:endParaRPr lang="en-US" dirty="0" smtClean="0"/>
          </a:p>
          <a:p>
            <a:pPr algn="ctr">
              <a:buNone/>
            </a:pPr>
            <a:r>
              <a:rPr lang="en-US" dirty="0" smtClean="0"/>
              <a:t>	3.</a:t>
            </a:r>
            <a:r>
              <a:rPr lang="en-US" i="1" dirty="0" smtClean="0"/>
              <a:t> </a:t>
            </a:r>
            <a:r>
              <a:rPr lang="en-US" i="1" u="sng" dirty="0" smtClean="0"/>
              <a:t>Covert </a:t>
            </a:r>
            <a:r>
              <a:rPr lang="en-US" u="sng" dirty="0" smtClean="0"/>
              <a:t>saccades:</a:t>
            </a:r>
            <a:r>
              <a:rPr lang="en-US" dirty="0" smtClean="0"/>
              <a:t> Patient makes corrective eye movement to the target </a:t>
            </a:r>
            <a:r>
              <a:rPr lang="en-US" i="1" dirty="0" smtClean="0"/>
              <a:t>DURING</a:t>
            </a:r>
            <a:r>
              <a:rPr lang="en-US" dirty="0" smtClean="0"/>
              <a:t> the head movement. May </a:t>
            </a:r>
            <a:r>
              <a:rPr lang="en-US" b="1" dirty="0" smtClean="0"/>
              <a:t>not be visible </a:t>
            </a:r>
            <a:r>
              <a:rPr lang="en-US" dirty="0" smtClean="0"/>
              <a:t>to an observer.</a:t>
            </a:r>
            <a:endParaRPr lang="en-US" u="sng" dirty="0"/>
          </a:p>
        </p:txBody>
      </p:sp>
      <p:sp>
        <p:nvSpPr>
          <p:cNvPr id="4" name="Slide Number Placeholder 3"/>
          <p:cNvSpPr>
            <a:spLocks noGrp="1"/>
          </p:cNvSpPr>
          <p:nvPr>
            <p:ph type="sldNum" sz="quarter" idx="4"/>
          </p:nvPr>
        </p:nvSpPr>
        <p:spPr/>
        <p:txBody>
          <a:bodyPr/>
          <a:lstStyle/>
          <a:p>
            <a:fld id="{0AFEE527-DE6D-45D2-B8CB-5152FCB7CDC4}" type="slidenum">
              <a:rPr lang="en-US" smtClean="0"/>
              <a:pPr/>
              <a:t>15</a:t>
            </a:fld>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143000" y="3698032"/>
            <a:ext cx="1066800" cy="400110"/>
          </a:xfrm>
          <a:prstGeom prst="rect">
            <a:avLst/>
          </a:prstGeom>
          <a:noFill/>
        </p:spPr>
        <p:txBody>
          <a:bodyPr wrap="square" rtlCol="0">
            <a:spAutoFit/>
          </a:bodyPr>
          <a:lstStyle/>
          <a:p>
            <a:r>
              <a:rPr lang="en-US" sz="2000" b="0" dirty="0" smtClean="0"/>
              <a:t>Covert!</a:t>
            </a:r>
            <a:endParaRPr lang="en-US" sz="2000" b="0" dirty="0"/>
          </a:p>
        </p:txBody>
      </p:sp>
      <p:cxnSp>
        <p:nvCxnSpPr>
          <p:cNvPr id="10" name="Straight Arrow Connector 9"/>
          <p:cNvCxnSpPr>
            <a:stCxn id="9" idx="0"/>
          </p:cNvCxnSpPr>
          <p:nvPr/>
        </p:nvCxnSpPr>
        <p:spPr bwMode="auto">
          <a:xfrm flipV="1">
            <a:off x="1676400" y="3012232"/>
            <a:ext cx="0" cy="685800"/>
          </a:xfrm>
          <a:prstGeom prst="straightConnector1">
            <a:avLst/>
          </a:prstGeom>
          <a:solidFill>
            <a:schemeClr val="accent1"/>
          </a:solidFill>
          <a:ln w="1270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Straight Arrow Connector 10"/>
          <p:cNvCxnSpPr>
            <a:stCxn id="9" idx="3"/>
          </p:cNvCxnSpPr>
          <p:nvPr/>
        </p:nvCxnSpPr>
        <p:spPr bwMode="auto">
          <a:xfrm>
            <a:off x="2209800" y="3898087"/>
            <a:ext cx="457200" cy="0"/>
          </a:xfrm>
          <a:prstGeom prst="straightConnector1">
            <a:avLst/>
          </a:prstGeom>
          <a:solidFill>
            <a:schemeClr val="accent1"/>
          </a:solidFill>
          <a:ln w="12700" cap="flat" cmpd="sng" algn="ctr">
            <a:solidFill>
              <a:schemeClr val="bg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 name="HIT Lateral Covert 2.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cstate="print"/>
          <a:stretch>
            <a:fillRect/>
          </a:stretch>
        </p:blipFill>
        <p:spPr>
          <a:xfrm>
            <a:off x="964704" y="116632"/>
            <a:ext cx="3657600" cy="2743200"/>
          </a:xfrm>
          <a:prstGeom prst="rect">
            <a:avLst/>
          </a:prstGeom>
        </p:spPr>
      </p:pic>
      <p:pic>
        <p:nvPicPr>
          <p:cNvPr id="3" name="HIT Lateral Overt 2.wm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9" cstate="print"/>
          <a:stretch>
            <a:fillRect/>
          </a:stretch>
        </p:blipFill>
        <p:spPr>
          <a:xfrm>
            <a:off x="4860032" y="116632"/>
            <a:ext cx="3657600" cy="2743200"/>
          </a:xfrm>
          <a:prstGeom prst="rect">
            <a:avLst/>
          </a:prstGeom>
        </p:spPr>
      </p:pic>
      <p:pic>
        <p:nvPicPr>
          <p:cNvPr id="4" name="HIT Lateral Covert 2 slomo.wmv">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9" cstate="print"/>
          <a:stretch>
            <a:fillRect/>
          </a:stretch>
        </p:blipFill>
        <p:spPr>
          <a:xfrm>
            <a:off x="2915816" y="2990461"/>
            <a:ext cx="3657600" cy="2743200"/>
          </a:xfrm>
          <a:prstGeom prst="rect">
            <a:avLst/>
          </a:prstGeom>
        </p:spPr>
      </p:pic>
      <p:cxnSp>
        <p:nvCxnSpPr>
          <p:cNvPr id="13" name="Straight Arrow Connector 12"/>
          <p:cNvCxnSpPr/>
          <p:nvPr/>
        </p:nvCxnSpPr>
        <p:spPr bwMode="auto">
          <a:xfrm>
            <a:off x="1835696" y="4077072"/>
            <a:ext cx="864096" cy="0"/>
          </a:xfrm>
          <a:prstGeom prst="straightConnector1">
            <a:avLst/>
          </a:prstGeom>
          <a:solidFill>
            <a:schemeClr val="accent1"/>
          </a:solidFill>
          <a:ln w="1270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TextBox 11"/>
          <p:cNvSpPr txBox="1"/>
          <p:nvPr/>
        </p:nvSpPr>
        <p:spPr>
          <a:xfrm>
            <a:off x="3200400" y="6248400"/>
            <a:ext cx="2819400" cy="261610"/>
          </a:xfrm>
          <a:prstGeom prst="rect">
            <a:avLst/>
          </a:prstGeom>
          <a:noFill/>
        </p:spPr>
        <p:txBody>
          <a:bodyPr wrap="square" rtlCol="0">
            <a:spAutoFit/>
          </a:bodyPr>
          <a:lstStyle/>
          <a:p>
            <a:r>
              <a:rPr lang="en-US" sz="1100" dirty="0" smtClean="0"/>
              <a:t>Animation courtesy of Kamran Barin, PhD</a:t>
            </a:r>
            <a:endParaRPr lang="en-US" sz="1100" dirty="0"/>
          </a:p>
        </p:txBody>
      </p:sp>
      <p:sp>
        <p:nvSpPr>
          <p:cNvPr id="5" name="Slide Number Placeholder 4"/>
          <p:cNvSpPr>
            <a:spLocks noGrp="1"/>
          </p:cNvSpPr>
          <p:nvPr>
            <p:ph type="sldNum" sz="quarter" idx="4"/>
          </p:nvPr>
        </p:nvSpPr>
        <p:spPr/>
        <p:txBody>
          <a:bodyPr/>
          <a:lstStyle/>
          <a:p>
            <a:fld id="{0AFEE527-DE6D-45D2-B8CB-5152FCB7CDC4}" type="slidenum">
              <a:rPr lang="en-US" smtClean="0"/>
              <a:pPr/>
              <a:t>16</a:t>
            </a:fld>
            <a:endParaRPr lang="en-US"/>
          </a:p>
        </p:txBody>
      </p:sp>
    </p:spTree>
    <p:extLst>
      <p:ext uri="{BB962C8B-B14F-4D97-AF65-F5344CB8AC3E}">
        <p14:creationId xmlns:p14="http://schemas.microsoft.com/office/powerpoint/2010/main" val="4227536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2"/>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2"/>
                                        </p:tgtEl>
                                      </p:cBhvr>
                                    </p:cmd>
                                  </p:childTnLst>
                                </p:cTn>
                              </p:par>
                            </p:childTnLst>
                          </p:cTn>
                        </p:par>
                      </p:childTnLst>
                    </p:cTn>
                  </p:par>
                </p:childTnLst>
              </p:cTn>
              <p:nextCondLst>
                <p:cond evt="onClick" delay="0">
                  <p:tgtEl>
                    <p:spTgt spid="2"/>
                  </p:tgtEl>
                </p:cond>
              </p:nextCondLst>
            </p:seq>
            <p:video>
              <p:cMediaNode vol="80000">
                <p:cTn id="24" fill="hold" display="0">
                  <p:stCondLst>
                    <p:cond delay="indefinite"/>
                  </p:stCondLst>
                </p:cTn>
                <p:tgtEl>
                  <p:spTgt spid="2"/>
                </p:tgtEl>
              </p:cMediaNode>
            </p:video>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3"/>
                                        </p:tgtEl>
                                      </p:cBhvr>
                                    </p:cmd>
                                  </p:childTnLst>
                                </p:cTn>
                              </p:par>
                            </p:childTnLst>
                          </p:cTn>
                        </p:par>
                      </p:childTnLst>
                    </p:cTn>
                  </p:par>
                </p:childTnLst>
              </p:cTn>
              <p:nextCondLst>
                <p:cond evt="onClick" delay="0">
                  <p:tgtEl>
                    <p:spTgt spid="3"/>
                  </p:tgtEl>
                </p:cond>
              </p:nextCondLst>
            </p:seq>
            <p:video>
              <p:cMediaNode vol="80000">
                <p:cTn id="30" fill="hold" display="0">
                  <p:stCondLst>
                    <p:cond delay="indefinite"/>
                  </p:stCondLst>
                </p:cTn>
                <p:tgtEl>
                  <p:spTgt spid="3"/>
                </p:tgtEl>
              </p:cMediaNode>
            </p:video>
            <p:seq concurrent="1" nextAc="seek">
              <p:cTn id="31" restart="whenNotActive" fill="hold" evtFilter="cancelBubble" nodeType="interactiveSeq">
                <p:stCondLst>
                  <p:cond evt="onClick" delay="0">
                    <p:tgtEl>
                      <p:spTgt spid="4"/>
                    </p:tgtEl>
                  </p:cond>
                </p:stCondLst>
                <p:endSync evt="end" delay="0">
                  <p:rtn val="all"/>
                </p:endSync>
                <p:childTnLst>
                  <p:par>
                    <p:cTn id="32" fill="hold">
                      <p:stCondLst>
                        <p:cond delay="0"/>
                      </p:stCondLst>
                      <p:childTnLst>
                        <p:par>
                          <p:cTn id="33" fill="hold">
                            <p:stCondLst>
                              <p:cond delay="0"/>
                            </p:stCondLst>
                            <p:childTnLst>
                              <p:par>
                                <p:cTn id="34" presetID="2" presetClass="mediacall" presetSubtype="0" fill="hold" nodeType="clickEffect">
                                  <p:stCondLst>
                                    <p:cond delay="0"/>
                                  </p:stCondLst>
                                  <p:childTnLst>
                                    <p:cmd type="call" cmd="togglePause">
                                      <p:cBhvr>
                                        <p:cTn id="35" dur="1" fill="hold"/>
                                        <p:tgtEl>
                                          <p:spTgt spid="4"/>
                                        </p:tgtEl>
                                      </p:cBhvr>
                                    </p:cmd>
                                  </p:childTnLst>
                                </p:cTn>
                              </p:par>
                            </p:childTnLst>
                          </p:cTn>
                        </p:par>
                      </p:childTnLst>
                    </p:cTn>
                  </p:par>
                </p:childTnLst>
              </p:cTn>
              <p:nextCondLst>
                <p:cond evt="onClick" delay="0">
                  <p:tgtEl>
                    <p:spTgt spid="4"/>
                  </p:tgtEl>
                </p:cond>
              </p:nextCondLst>
            </p:seq>
            <p:video>
              <p:cMediaNode vol="80000">
                <p:cTn id="36" fill="hold" display="0">
                  <p:stCondLst>
                    <p:cond delay="indefinite"/>
                  </p:stCondLst>
                </p:cTn>
                <p:tgtEl>
                  <p:spTgt spid="4"/>
                </p:tgtEl>
              </p:cMediaNode>
            </p:video>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0"/>
            <a:ext cx="8229600" cy="1143000"/>
          </a:xfrm>
        </p:spPr>
        <p:txBody>
          <a:bodyPr>
            <a:normAutofit/>
          </a:bodyPr>
          <a:lstStyle/>
          <a:p>
            <a:pPr eaLnBrk="1" hangingPunct="1"/>
            <a:r>
              <a:rPr lang="en-US" dirty="0" smtClean="0"/>
              <a:t>Head Impulse Test – </a:t>
            </a:r>
            <a:r>
              <a:rPr lang="en-US" i="1" dirty="0" smtClean="0"/>
              <a:t>Normal Responses </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960" y="1005840"/>
            <a:ext cx="7589520" cy="261823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2960" y="1005840"/>
            <a:ext cx="7589520" cy="2618232"/>
          </a:xfrm>
          <a:prstGeom prst="rect">
            <a:avLst/>
          </a:prstGeom>
        </p:spPr>
      </p:pic>
      <p:pic>
        <p:nvPicPr>
          <p:cNvPr id="23" name="Picture 22"/>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822960" y="1005840"/>
            <a:ext cx="7589520" cy="2615184"/>
          </a:xfrm>
          <a:prstGeom prst="rect">
            <a:avLst/>
          </a:prstGeom>
        </p:spPr>
      </p:pic>
      <p:sp>
        <p:nvSpPr>
          <p:cNvPr id="14" name="TextBox 13"/>
          <p:cNvSpPr txBox="1"/>
          <p:nvPr/>
        </p:nvSpPr>
        <p:spPr>
          <a:xfrm>
            <a:off x="2077427" y="3313247"/>
            <a:ext cx="1394460" cy="307777"/>
          </a:xfrm>
          <a:prstGeom prst="rect">
            <a:avLst/>
          </a:prstGeom>
          <a:noFill/>
        </p:spPr>
        <p:txBody>
          <a:bodyPr wrap="square" rtlCol="0">
            <a:spAutoFit/>
          </a:bodyPr>
          <a:lstStyle/>
          <a:p>
            <a:r>
              <a:rPr lang="en-US" sz="1400" dirty="0" smtClean="0">
                <a:solidFill>
                  <a:srgbClr val="FF0000"/>
                </a:solidFill>
              </a:rPr>
              <a:t>α head velocity</a:t>
            </a:r>
            <a:endParaRPr lang="en-US" sz="1400" dirty="0">
              <a:solidFill>
                <a:srgbClr val="FF0000"/>
              </a:solidFill>
            </a:endParaRPr>
          </a:p>
        </p:txBody>
      </p:sp>
      <p:cxnSp>
        <p:nvCxnSpPr>
          <p:cNvPr id="15" name="Straight Arrow Connector 14"/>
          <p:cNvCxnSpPr/>
          <p:nvPr/>
        </p:nvCxnSpPr>
        <p:spPr bwMode="auto">
          <a:xfrm flipV="1">
            <a:off x="4617720" y="2734662"/>
            <a:ext cx="716280" cy="578586"/>
          </a:xfrm>
          <a:prstGeom prst="straightConnector1">
            <a:avLst/>
          </a:prstGeom>
          <a:solidFill>
            <a:schemeClr val="accent1"/>
          </a:solidFill>
          <a:ln w="254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Straight Arrow Connector 15"/>
          <p:cNvCxnSpPr>
            <a:stCxn id="14" idx="0"/>
          </p:cNvCxnSpPr>
          <p:nvPr/>
        </p:nvCxnSpPr>
        <p:spPr bwMode="auto">
          <a:xfrm flipV="1">
            <a:off x="2774657" y="2867249"/>
            <a:ext cx="120943" cy="445998"/>
          </a:xfrm>
          <a:prstGeom prst="straightConnector1">
            <a:avLst/>
          </a:prstGeom>
          <a:solidFill>
            <a:schemeClr val="accent1"/>
          </a:solidFill>
          <a:ln w="254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Straight Arrow Connector 18"/>
          <p:cNvCxnSpPr>
            <a:stCxn id="18" idx="0"/>
          </p:cNvCxnSpPr>
          <p:nvPr/>
        </p:nvCxnSpPr>
        <p:spPr bwMode="auto">
          <a:xfrm flipH="1" flipV="1">
            <a:off x="4267200" y="2886317"/>
            <a:ext cx="217170" cy="435610"/>
          </a:xfrm>
          <a:prstGeom prst="straightConnector1">
            <a:avLst/>
          </a:prstGeom>
          <a:solidFill>
            <a:schemeClr val="accent1"/>
          </a:solidFill>
          <a:ln w="254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TextBox 17"/>
          <p:cNvSpPr txBox="1"/>
          <p:nvPr/>
        </p:nvSpPr>
        <p:spPr>
          <a:xfrm>
            <a:off x="3787140" y="3321927"/>
            <a:ext cx="1394460" cy="307777"/>
          </a:xfrm>
          <a:prstGeom prst="rect">
            <a:avLst/>
          </a:prstGeom>
          <a:noFill/>
        </p:spPr>
        <p:txBody>
          <a:bodyPr wrap="square" rtlCol="0">
            <a:spAutoFit/>
          </a:bodyPr>
          <a:lstStyle/>
          <a:p>
            <a:r>
              <a:rPr lang="en-US" sz="1400" strike="sngStrike" dirty="0" smtClean="0">
                <a:solidFill>
                  <a:srgbClr val="FF0000"/>
                </a:solidFill>
              </a:rPr>
              <a:t>α head velocity</a:t>
            </a:r>
            <a:endParaRPr lang="en-US" sz="1400" strike="sngStrike" dirty="0">
              <a:solidFill>
                <a:srgbClr val="FF0000"/>
              </a:solidFill>
            </a:endParaRPr>
          </a:p>
        </p:txBody>
      </p:sp>
      <p:sp>
        <p:nvSpPr>
          <p:cNvPr id="12" name="TextBox 11"/>
          <p:cNvSpPr txBox="1"/>
          <p:nvPr/>
        </p:nvSpPr>
        <p:spPr>
          <a:xfrm>
            <a:off x="3200400" y="6291590"/>
            <a:ext cx="2819400" cy="261610"/>
          </a:xfrm>
          <a:prstGeom prst="rect">
            <a:avLst/>
          </a:prstGeom>
          <a:noFill/>
        </p:spPr>
        <p:txBody>
          <a:bodyPr wrap="square" rtlCol="0">
            <a:spAutoFit/>
          </a:bodyPr>
          <a:lstStyle/>
          <a:p>
            <a:r>
              <a:rPr lang="en-US" sz="1100" dirty="0" smtClean="0"/>
              <a:t>Diagram courtesy of Kamran Barin, PhD</a:t>
            </a:r>
            <a:endParaRPr lang="en-US" sz="1100" dirty="0"/>
          </a:p>
        </p:txBody>
      </p:sp>
      <p:sp>
        <p:nvSpPr>
          <p:cNvPr id="3" name="Slide Number Placeholder 2"/>
          <p:cNvSpPr>
            <a:spLocks noGrp="1"/>
          </p:cNvSpPr>
          <p:nvPr>
            <p:ph type="sldNum" sz="quarter" idx="4"/>
          </p:nvPr>
        </p:nvSpPr>
        <p:spPr/>
        <p:txBody>
          <a:bodyPr/>
          <a:lstStyle/>
          <a:p>
            <a:fld id="{0AFEE527-DE6D-45D2-B8CB-5152FCB7CDC4}" type="slidenum">
              <a:rPr lang="en-US" smtClean="0"/>
              <a:pPr/>
              <a:t>17</a:t>
            </a:fld>
            <a:endParaRPr lang="en-US"/>
          </a:p>
        </p:txBody>
      </p:sp>
      <p:sp>
        <p:nvSpPr>
          <p:cNvPr id="17" name="Rectangle 3"/>
          <p:cNvSpPr>
            <a:spLocks noGrp="1" noChangeArrowheads="1"/>
          </p:cNvSpPr>
          <p:nvPr>
            <p:ph idx="1"/>
          </p:nvPr>
        </p:nvSpPr>
        <p:spPr>
          <a:xfrm>
            <a:off x="457200" y="3810000"/>
            <a:ext cx="8229600" cy="2481590"/>
          </a:xfrm>
        </p:spPr>
        <p:txBody>
          <a:bodyPr>
            <a:normAutofit fontScale="92500" lnSpcReduction="10000"/>
          </a:bodyPr>
          <a:lstStyle/>
          <a:p>
            <a:pPr eaLnBrk="1" hangingPunct="1"/>
            <a:r>
              <a:rPr lang="en-US" sz="2400" dirty="0" smtClean="0"/>
              <a:t>For head impulses (fast velocity), inhibitory neural responses saturate quickly while the excitatory responses remain proportional to head velocity</a:t>
            </a:r>
          </a:p>
          <a:p>
            <a:pPr lvl="1"/>
            <a:r>
              <a:rPr lang="en-US" sz="2000" dirty="0" smtClean="0"/>
              <a:t>A right head impulse will create a replica of head velocity. </a:t>
            </a:r>
          </a:p>
          <a:p>
            <a:pPr lvl="1"/>
            <a:r>
              <a:rPr lang="en-US" sz="2000" dirty="0" smtClean="0"/>
              <a:t>Responses to head impulses are mediated primarily by one labyrinth</a:t>
            </a:r>
            <a:r>
              <a:rPr lang="en-US" dirty="0" smtClean="0"/>
              <a:t>, although there is a small contribution from the other side</a:t>
            </a:r>
            <a:endParaRPr lang="en-US" sz="2000" dirty="0" smtClean="0"/>
          </a:p>
          <a:p>
            <a:pPr lvl="1" eaLnBrk="1" hangingPunct="1"/>
            <a:r>
              <a:rPr lang="en-US" sz="2000" i="1" dirty="0" smtClean="0"/>
              <a:t>VOR </a:t>
            </a:r>
            <a:r>
              <a:rPr lang="en-US" sz="2000" i="1" dirty="0"/>
              <a:t>Gain = Eye Move./Head Move. </a:t>
            </a:r>
            <a:r>
              <a:rPr lang="en-US" sz="2000" i="1" dirty="0" smtClean="0">
                <a:latin typeface="Calibri"/>
                <a:cs typeface="Calibri"/>
              </a:rPr>
              <a:t>≈ </a:t>
            </a:r>
            <a:r>
              <a:rPr lang="en-US" sz="2000" i="1" dirty="0" smtClean="0">
                <a:cs typeface="Calibri"/>
              </a:rPr>
              <a:t>1 </a:t>
            </a:r>
            <a:r>
              <a:rPr lang="en-US" sz="2000" dirty="0" smtClean="0">
                <a:cs typeface="Calibri"/>
              </a:rPr>
              <a:t>(</a:t>
            </a:r>
            <a:r>
              <a:rPr lang="en-US" sz="2000" dirty="0" smtClean="0"/>
              <a:t>Decreases slightly with increasing head velocity)</a:t>
            </a:r>
          </a:p>
        </p:txBody>
      </p:sp>
    </p:spTree>
    <p:custDataLst>
      <p:tags r:id="rId1"/>
    </p:custDataLst>
    <p:extLst>
      <p:ext uri="{BB962C8B-B14F-4D97-AF65-F5344CB8AC3E}">
        <p14:creationId xmlns:p14="http://schemas.microsoft.com/office/powerpoint/2010/main" val="11592468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P spid="17"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76200" y="152400"/>
            <a:ext cx="8915400" cy="1143000"/>
          </a:xfrm>
        </p:spPr>
        <p:txBody>
          <a:bodyPr>
            <a:normAutofit/>
          </a:bodyPr>
          <a:lstStyle/>
          <a:p>
            <a:pPr eaLnBrk="1" hangingPunct="1"/>
            <a:r>
              <a:rPr lang="en-US" sz="3600" dirty="0" smtClean="0"/>
              <a:t>Head Impulse Test – </a:t>
            </a:r>
            <a:r>
              <a:rPr lang="en-US" sz="3600" i="1" dirty="0" smtClean="0"/>
              <a:t>Right Vestibular Lesion</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960" y="1005840"/>
            <a:ext cx="7589520" cy="2618232"/>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2960" y="1005840"/>
            <a:ext cx="7589520" cy="2618232"/>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2960" y="1005840"/>
            <a:ext cx="7589520" cy="2618232"/>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2960" y="1005840"/>
            <a:ext cx="7589520" cy="2618232"/>
          </a:xfrm>
          <a:prstGeom prst="rect">
            <a:avLst/>
          </a:prstGeom>
        </p:spPr>
      </p:pic>
      <p:sp>
        <p:nvSpPr>
          <p:cNvPr id="9" name="TextBox 8"/>
          <p:cNvSpPr txBox="1"/>
          <p:nvPr/>
        </p:nvSpPr>
        <p:spPr>
          <a:xfrm>
            <a:off x="3200400" y="6291590"/>
            <a:ext cx="2819400" cy="261610"/>
          </a:xfrm>
          <a:prstGeom prst="rect">
            <a:avLst/>
          </a:prstGeom>
          <a:noFill/>
        </p:spPr>
        <p:txBody>
          <a:bodyPr wrap="square" rtlCol="0">
            <a:spAutoFit/>
          </a:bodyPr>
          <a:lstStyle/>
          <a:p>
            <a:r>
              <a:rPr lang="en-US" sz="1100" dirty="0" smtClean="0"/>
              <a:t>Diagram courtesy of Kamran Barin, PhD</a:t>
            </a:r>
            <a:endParaRPr lang="en-US" sz="1100" dirty="0"/>
          </a:p>
        </p:txBody>
      </p:sp>
      <p:sp>
        <p:nvSpPr>
          <p:cNvPr id="2" name="Slide Number Placeholder 1"/>
          <p:cNvSpPr>
            <a:spLocks noGrp="1"/>
          </p:cNvSpPr>
          <p:nvPr>
            <p:ph type="sldNum" sz="quarter" idx="4"/>
          </p:nvPr>
        </p:nvSpPr>
        <p:spPr/>
        <p:txBody>
          <a:bodyPr/>
          <a:lstStyle/>
          <a:p>
            <a:fld id="{0AFEE527-DE6D-45D2-B8CB-5152FCB7CDC4}" type="slidenum">
              <a:rPr lang="en-US" smtClean="0"/>
              <a:pPr/>
              <a:t>18</a:t>
            </a:fld>
            <a:endParaRPr lang="en-US"/>
          </a:p>
        </p:txBody>
      </p:sp>
      <p:sp>
        <p:nvSpPr>
          <p:cNvPr id="11" name="Rectangle 3"/>
          <p:cNvSpPr>
            <a:spLocks noGrp="1" noChangeArrowheads="1"/>
          </p:cNvSpPr>
          <p:nvPr>
            <p:ph idx="1"/>
          </p:nvPr>
        </p:nvSpPr>
        <p:spPr>
          <a:xfrm>
            <a:off x="457200" y="3624072"/>
            <a:ext cx="8229600" cy="2667518"/>
          </a:xfrm>
        </p:spPr>
        <p:txBody>
          <a:bodyPr>
            <a:normAutofit lnSpcReduction="10000"/>
          </a:bodyPr>
          <a:lstStyle/>
          <a:p>
            <a:pPr eaLnBrk="1" hangingPunct="1"/>
            <a:r>
              <a:rPr lang="en-US" sz="2100" dirty="0" smtClean="0"/>
              <a:t>When a labyrinth is damaged – 2 types of symptoms </a:t>
            </a:r>
          </a:p>
          <a:p>
            <a:pPr marL="457200" lvl="1" indent="0">
              <a:buNone/>
            </a:pPr>
            <a:r>
              <a:rPr lang="en-US" sz="2100" dirty="0"/>
              <a:t>	</a:t>
            </a:r>
            <a:r>
              <a:rPr lang="en-US" sz="2100" dirty="0" smtClean="0"/>
              <a:t>1. </a:t>
            </a:r>
            <a:r>
              <a:rPr lang="en-US" sz="2100" b="1" dirty="0" smtClean="0"/>
              <a:t>Static</a:t>
            </a:r>
            <a:r>
              <a:rPr lang="en-US" sz="2100" dirty="0" smtClean="0"/>
              <a:t> – vertigo, spontaneous nystagmus (absence of input in 	tonic/resting </a:t>
            </a:r>
            <a:r>
              <a:rPr lang="en-US" sz="2100" dirty="0"/>
              <a:t> </a:t>
            </a:r>
            <a:r>
              <a:rPr lang="en-US" sz="2100" dirty="0" smtClean="0"/>
              <a:t>state leads to acute symptoms)</a:t>
            </a:r>
          </a:p>
          <a:p>
            <a:pPr marL="457200" lvl="1" indent="0">
              <a:buNone/>
            </a:pPr>
            <a:r>
              <a:rPr lang="en-US" sz="2100" dirty="0"/>
              <a:t>	</a:t>
            </a:r>
            <a:r>
              <a:rPr lang="en-US" sz="2100" dirty="0" smtClean="0"/>
              <a:t>2. </a:t>
            </a:r>
            <a:r>
              <a:rPr lang="en-US" sz="2100" b="1" dirty="0" smtClean="0"/>
              <a:t>Dynamic</a:t>
            </a:r>
            <a:r>
              <a:rPr lang="en-US" sz="2100" dirty="0" smtClean="0"/>
              <a:t> – no excitatory input contribution - only information 	from non-impaired side is </a:t>
            </a:r>
            <a:r>
              <a:rPr lang="en-US" sz="2100" dirty="0"/>
              <a:t>s</a:t>
            </a:r>
            <a:r>
              <a:rPr lang="en-US" sz="2100" dirty="0" smtClean="0"/>
              <a:t>ent to CNS</a:t>
            </a:r>
          </a:p>
          <a:p>
            <a:pPr eaLnBrk="1" hangingPunct="1"/>
            <a:r>
              <a:rPr lang="en-US" sz="2100" dirty="0" smtClean="0"/>
              <a:t>For head impulses toward the side of lesion, the replica of head velocity is gone and only minimal input is received (from the opposite side) so the CNS underestimates how much VOR to apply</a:t>
            </a:r>
          </a:p>
          <a:p>
            <a:pPr lvl="1" eaLnBrk="1" hangingPunct="1"/>
            <a:endParaRPr lang="en-US" sz="2000" dirty="0" smtClean="0"/>
          </a:p>
          <a:p>
            <a:pPr lvl="1" eaLnBrk="1" hangingPunct="1"/>
            <a:endParaRPr lang="en-US" sz="2000" dirty="0" smtClean="0"/>
          </a:p>
          <a:p>
            <a:pPr eaLnBrk="1" hangingPunct="1"/>
            <a:endParaRPr lang="en-US" sz="2400" dirty="0" smtClean="0"/>
          </a:p>
        </p:txBody>
      </p:sp>
    </p:spTree>
    <p:custDataLst>
      <p:tags r:id="rId1"/>
    </p:custDataLst>
    <p:extLst>
      <p:ext uri="{BB962C8B-B14F-4D97-AF65-F5344CB8AC3E}">
        <p14:creationId xmlns:p14="http://schemas.microsoft.com/office/powerpoint/2010/main" val="20343324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76200" y="152400"/>
            <a:ext cx="8915400" cy="1143000"/>
          </a:xfrm>
        </p:spPr>
        <p:txBody>
          <a:bodyPr>
            <a:normAutofit/>
          </a:bodyPr>
          <a:lstStyle/>
          <a:p>
            <a:pPr eaLnBrk="1" hangingPunct="1"/>
            <a:r>
              <a:rPr lang="en-US" sz="3600" dirty="0" smtClean="0"/>
              <a:t>Head Impulse Test – </a:t>
            </a:r>
            <a:r>
              <a:rPr lang="en-US" sz="3600" i="1" dirty="0" smtClean="0"/>
              <a:t>Right Vestibular Lesion</a:t>
            </a:r>
          </a:p>
        </p:txBody>
      </p:sp>
      <p:sp>
        <p:nvSpPr>
          <p:cNvPr id="6147" name="Rectangle 3"/>
          <p:cNvSpPr>
            <a:spLocks noGrp="1" noChangeArrowheads="1"/>
          </p:cNvSpPr>
          <p:nvPr>
            <p:ph type="body" idx="1"/>
          </p:nvPr>
        </p:nvSpPr>
        <p:spPr>
          <a:xfrm>
            <a:off x="152400" y="3733800"/>
            <a:ext cx="8915400" cy="2819400"/>
          </a:xfrm>
        </p:spPr>
        <p:txBody>
          <a:bodyPr/>
          <a:lstStyle/>
          <a:p>
            <a:r>
              <a:rPr lang="en-US" dirty="0"/>
              <a:t>The resulting eye velocity does not match head velocity and the eyes fall short of </a:t>
            </a:r>
            <a:r>
              <a:rPr lang="en-US" dirty="0" smtClean="0"/>
              <a:t>target and must be repositioned on the target</a:t>
            </a:r>
            <a:endParaRPr lang="en-US" dirty="0"/>
          </a:p>
          <a:p>
            <a:r>
              <a:rPr lang="en-US" sz="2400" i="1" dirty="0" smtClean="0"/>
              <a:t>VOR Gain </a:t>
            </a:r>
            <a:r>
              <a:rPr lang="en-US" sz="2400" i="1" dirty="0"/>
              <a:t>= Eye </a:t>
            </a:r>
            <a:r>
              <a:rPr lang="en-US" sz="2400" i="1" dirty="0" smtClean="0"/>
              <a:t>Movement/Head Movement </a:t>
            </a:r>
            <a:r>
              <a:rPr lang="en-US" sz="2400" i="1" dirty="0" smtClean="0">
                <a:latin typeface="Calibri"/>
                <a:cs typeface="Calibri"/>
              </a:rPr>
              <a:t>&lt;&lt; </a:t>
            </a:r>
            <a:r>
              <a:rPr lang="en-US" sz="2400" i="1" dirty="0" smtClean="0">
                <a:cs typeface="Calibri"/>
              </a:rPr>
              <a:t>1</a:t>
            </a:r>
            <a:r>
              <a:rPr lang="en-US" sz="2400" dirty="0" smtClean="0">
                <a:cs typeface="Calibri"/>
              </a:rPr>
              <a:t> (decreases rapidly with increasing head velocity)</a:t>
            </a:r>
          </a:p>
          <a:p>
            <a:r>
              <a:rPr lang="en-US" dirty="0" smtClean="0"/>
              <a:t>This </a:t>
            </a:r>
            <a:r>
              <a:rPr lang="en-US" dirty="0"/>
              <a:t>is the origin of the </a:t>
            </a:r>
            <a:r>
              <a:rPr lang="en-US" i="1" u="sng" dirty="0"/>
              <a:t>catch-up </a:t>
            </a:r>
            <a:r>
              <a:rPr lang="en-US" i="1" u="sng" dirty="0" smtClean="0"/>
              <a:t>saccade </a:t>
            </a:r>
            <a:r>
              <a:rPr lang="en-US" dirty="0" smtClean="0"/>
              <a:t>which appears on the plot above as a clipped response</a:t>
            </a:r>
            <a:endParaRPr lang="en-US" i="1" u="sng" dirty="0"/>
          </a:p>
          <a:p>
            <a:pPr marL="182562" lvl="1" indent="0" eaLnBrk="1" hangingPunct="1">
              <a:buNone/>
            </a:pPr>
            <a:endParaRPr lang="en-US" sz="2000" i="1" dirty="0"/>
          </a:p>
          <a:p>
            <a:pPr lvl="1" eaLnBrk="1" hangingPunct="1"/>
            <a:endParaRPr lang="en-US" sz="2000" dirty="0" smtClean="0"/>
          </a:p>
          <a:p>
            <a:pPr lvl="1" eaLnBrk="1" hangingPunct="1"/>
            <a:endParaRPr lang="en-US" sz="2000" dirty="0" smtClean="0"/>
          </a:p>
          <a:p>
            <a:pPr eaLnBrk="1" hangingPunct="1"/>
            <a:endParaRPr lang="en-US" sz="2400" dirty="0" smtClean="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960" y="1005840"/>
            <a:ext cx="7589520" cy="2618232"/>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2960" y="1005840"/>
            <a:ext cx="7589520" cy="2618232"/>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2960" y="1005840"/>
            <a:ext cx="7589520" cy="2618232"/>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2960" y="1005840"/>
            <a:ext cx="7589520" cy="2618232"/>
          </a:xfrm>
          <a:prstGeom prst="rect">
            <a:avLst/>
          </a:prstGeom>
        </p:spPr>
      </p:pic>
      <p:sp>
        <p:nvSpPr>
          <p:cNvPr id="9" name="TextBox 8"/>
          <p:cNvSpPr txBox="1"/>
          <p:nvPr/>
        </p:nvSpPr>
        <p:spPr>
          <a:xfrm>
            <a:off x="3200400" y="6291590"/>
            <a:ext cx="2819400" cy="261610"/>
          </a:xfrm>
          <a:prstGeom prst="rect">
            <a:avLst/>
          </a:prstGeom>
          <a:noFill/>
        </p:spPr>
        <p:txBody>
          <a:bodyPr wrap="square" rtlCol="0">
            <a:spAutoFit/>
          </a:bodyPr>
          <a:lstStyle/>
          <a:p>
            <a:r>
              <a:rPr lang="en-US" sz="1100" dirty="0" smtClean="0"/>
              <a:t>Diagram courtesy of Kamran Barin, PhD</a:t>
            </a:r>
            <a:endParaRPr lang="en-US" sz="1100" dirty="0"/>
          </a:p>
        </p:txBody>
      </p:sp>
      <p:sp>
        <p:nvSpPr>
          <p:cNvPr id="2" name="Slide Number Placeholder 1"/>
          <p:cNvSpPr>
            <a:spLocks noGrp="1"/>
          </p:cNvSpPr>
          <p:nvPr>
            <p:ph type="sldNum" sz="quarter" idx="4"/>
          </p:nvPr>
        </p:nvSpPr>
        <p:spPr/>
        <p:txBody>
          <a:bodyPr/>
          <a:lstStyle/>
          <a:p>
            <a:fld id="{0AFEE527-DE6D-45D2-B8CB-5152FCB7CDC4}" type="slidenum">
              <a:rPr lang="en-US" smtClean="0"/>
              <a:pPr/>
              <a:t>19</a:t>
            </a:fld>
            <a:endParaRPr lang="en-US"/>
          </a:p>
        </p:txBody>
      </p:sp>
    </p:spTree>
    <p:custDataLst>
      <p:tags r:id="rId1"/>
    </p:custDataLst>
    <p:extLst>
      <p:ext uri="{BB962C8B-B14F-4D97-AF65-F5344CB8AC3E}">
        <p14:creationId xmlns:p14="http://schemas.microsoft.com/office/powerpoint/2010/main" val="13112505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Today’s Agenda</a:t>
            </a:r>
            <a:endParaRPr lang="en-US" dirty="0"/>
          </a:p>
        </p:txBody>
      </p:sp>
      <p:sp>
        <p:nvSpPr>
          <p:cNvPr id="3" name="Content Placeholder 2"/>
          <p:cNvSpPr>
            <a:spLocks noGrp="1"/>
          </p:cNvSpPr>
          <p:nvPr>
            <p:ph idx="1"/>
          </p:nvPr>
        </p:nvSpPr>
        <p:spPr/>
        <p:txBody>
          <a:bodyPr>
            <a:normAutofit fontScale="70000" lnSpcReduction="20000"/>
          </a:bodyPr>
          <a:lstStyle/>
          <a:p>
            <a:r>
              <a:rPr lang="en-US" sz="2800" dirty="0" smtClean="0"/>
              <a:t>Current Status of Vestibular Assessment</a:t>
            </a:r>
          </a:p>
          <a:p>
            <a:endParaRPr lang="en-US" sz="2800" dirty="0" smtClean="0"/>
          </a:p>
          <a:p>
            <a:r>
              <a:rPr lang="en-US" sz="2800" dirty="0" smtClean="0"/>
              <a:t>History of the Head Impulse Test (HIT)</a:t>
            </a:r>
          </a:p>
          <a:p>
            <a:pPr marL="0" indent="0">
              <a:buNone/>
            </a:pPr>
            <a:endParaRPr lang="en-US" sz="2800" dirty="0" smtClean="0"/>
          </a:p>
          <a:p>
            <a:r>
              <a:rPr lang="en-US" sz="2800" dirty="0" smtClean="0"/>
              <a:t>Performing the </a:t>
            </a:r>
            <a:r>
              <a:rPr lang="en-US" sz="2800" dirty="0" err="1" smtClean="0"/>
              <a:t>vHIT</a:t>
            </a:r>
            <a:r>
              <a:rPr lang="en-US" sz="2800" dirty="0" smtClean="0"/>
              <a:t> with ICS Impulse</a:t>
            </a:r>
          </a:p>
          <a:p>
            <a:endParaRPr lang="en-US" sz="2800" dirty="0" smtClean="0"/>
          </a:p>
          <a:p>
            <a:r>
              <a:rPr lang="en-US" sz="2800" dirty="0" smtClean="0"/>
              <a:t>Interpretation/Patient Data</a:t>
            </a:r>
          </a:p>
          <a:p>
            <a:endParaRPr lang="en-US" sz="2800" dirty="0" smtClean="0"/>
          </a:p>
          <a:p>
            <a:r>
              <a:rPr lang="en-US" sz="2800" dirty="0" err="1" smtClean="0"/>
              <a:t>vHIT</a:t>
            </a:r>
            <a:r>
              <a:rPr lang="en-US" sz="2800" dirty="0" smtClean="0"/>
              <a:t> in the Modern Clinic</a:t>
            </a:r>
          </a:p>
          <a:p>
            <a:endParaRPr lang="en-US" sz="2800" dirty="0"/>
          </a:p>
          <a:p>
            <a:r>
              <a:rPr lang="en-US" sz="2800" dirty="0" err="1" smtClean="0"/>
              <a:t>vHIT</a:t>
            </a:r>
            <a:r>
              <a:rPr lang="en-US" sz="2800" dirty="0" smtClean="0"/>
              <a:t> Findings</a:t>
            </a:r>
          </a:p>
          <a:p>
            <a:endParaRPr lang="en-US" sz="2800" dirty="0" smtClean="0"/>
          </a:p>
        </p:txBody>
      </p:sp>
      <p:sp>
        <p:nvSpPr>
          <p:cNvPr id="4" name="Slide Number Placeholder 3"/>
          <p:cNvSpPr>
            <a:spLocks noGrp="1"/>
          </p:cNvSpPr>
          <p:nvPr>
            <p:ph type="sldNum" sz="quarter" idx="4"/>
          </p:nvPr>
        </p:nvSpPr>
        <p:spPr/>
        <p:txBody>
          <a:bodyPr/>
          <a:lstStyle/>
          <a:p>
            <a:fld id="{0AFEE527-DE6D-45D2-B8CB-5152FCB7CDC4}" type="slidenum">
              <a:rPr lang="en-US" smtClean="0"/>
              <a:pPr/>
              <a:t>2</a:t>
            </a:fld>
            <a:endParaRPr lang="en-US"/>
          </a:p>
        </p:txBody>
      </p:sp>
    </p:spTree>
    <p:extLst>
      <p:ext uri="{BB962C8B-B14F-4D97-AF65-F5344CB8AC3E}">
        <p14:creationId xmlns:p14="http://schemas.microsoft.com/office/powerpoint/2010/main" val="687746417"/>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960" y="1005840"/>
            <a:ext cx="7589520" cy="2532888"/>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2960" y="1005840"/>
            <a:ext cx="7589520" cy="2532888"/>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2960" y="1005840"/>
            <a:ext cx="7589520" cy="2532888"/>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2960" y="1005840"/>
            <a:ext cx="7589520" cy="2532888"/>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2960" y="1005840"/>
            <a:ext cx="7589520" cy="2532888"/>
          </a:xfrm>
          <a:prstGeom prst="rect">
            <a:avLst/>
          </a:prstGeom>
        </p:spPr>
      </p:pic>
      <p:sp>
        <p:nvSpPr>
          <p:cNvPr id="10" name="TextBox 9"/>
          <p:cNvSpPr txBox="1"/>
          <p:nvPr/>
        </p:nvSpPr>
        <p:spPr>
          <a:xfrm>
            <a:off x="3200400" y="6291590"/>
            <a:ext cx="2819400" cy="261610"/>
          </a:xfrm>
          <a:prstGeom prst="rect">
            <a:avLst/>
          </a:prstGeom>
          <a:noFill/>
        </p:spPr>
        <p:txBody>
          <a:bodyPr wrap="square" rtlCol="0">
            <a:spAutoFit/>
          </a:bodyPr>
          <a:lstStyle/>
          <a:p>
            <a:r>
              <a:rPr lang="en-US" sz="1100" dirty="0" smtClean="0"/>
              <a:t>Diagram courtesy of Kamran Barin, PhD</a:t>
            </a:r>
            <a:endParaRPr lang="en-US" sz="1100" dirty="0"/>
          </a:p>
        </p:txBody>
      </p:sp>
      <p:sp>
        <p:nvSpPr>
          <p:cNvPr id="3" name="Slide Number Placeholder 2"/>
          <p:cNvSpPr>
            <a:spLocks noGrp="1"/>
          </p:cNvSpPr>
          <p:nvPr>
            <p:ph type="sldNum" sz="quarter" idx="4"/>
          </p:nvPr>
        </p:nvSpPr>
        <p:spPr/>
        <p:txBody>
          <a:bodyPr/>
          <a:lstStyle/>
          <a:p>
            <a:fld id="{0AFEE527-DE6D-45D2-B8CB-5152FCB7CDC4}" type="slidenum">
              <a:rPr lang="en-US" smtClean="0"/>
              <a:pPr/>
              <a:t>20</a:t>
            </a:fld>
            <a:endParaRPr lang="en-US"/>
          </a:p>
        </p:txBody>
      </p:sp>
      <p:sp>
        <p:nvSpPr>
          <p:cNvPr id="13" name="Rectangle 3"/>
          <p:cNvSpPr>
            <a:spLocks noGrp="1" noChangeArrowheads="1"/>
          </p:cNvSpPr>
          <p:nvPr>
            <p:ph idx="1"/>
          </p:nvPr>
        </p:nvSpPr>
        <p:spPr>
          <a:xfrm>
            <a:off x="228600" y="3538729"/>
            <a:ext cx="8686800" cy="2633472"/>
          </a:xfrm>
        </p:spPr>
        <p:txBody>
          <a:bodyPr/>
          <a:lstStyle/>
          <a:p>
            <a:pPr eaLnBrk="1" hangingPunct="1"/>
            <a:r>
              <a:rPr lang="en-US" sz="2000" dirty="0" smtClean="0"/>
              <a:t>For head impulses away from the side of lesion, the neural input to the oculomotor system is also reduced but to a much lesser extent, so it still does not match head velocity and the eyes fall somewhat short of target</a:t>
            </a:r>
          </a:p>
          <a:p>
            <a:r>
              <a:rPr lang="en-US" sz="2000" i="1" dirty="0" smtClean="0"/>
              <a:t>VOR Gain = Eye Movement/Head Movement &lt; 1</a:t>
            </a:r>
          </a:p>
          <a:p>
            <a:r>
              <a:rPr lang="en-US" sz="2000" dirty="0" smtClean="0"/>
              <a:t>*So if both are abnormal, how do we know which is the side of lesion? The answer is in the difference in gain – one is just below normal and other is clearly abnormal (example to follow). (Also note that while gain is low, the pattern is correct)</a:t>
            </a:r>
            <a:endParaRPr lang="en-US" sz="2000" dirty="0"/>
          </a:p>
          <a:p>
            <a:pPr lvl="1" eaLnBrk="1" hangingPunct="1"/>
            <a:endParaRPr lang="en-US" sz="1800" dirty="0" smtClean="0"/>
          </a:p>
          <a:p>
            <a:pPr lvl="1" eaLnBrk="1" hangingPunct="1"/>
            <a:endParaRPr lang="en-US" sz="1800" dirty="0" smtClean="0"/>
          </a:p>
          <a:p>
            <a:pPr eaLnBrk="1" hangingPunct="1"/>
            <a:endParaRPr lang="en-US" sz="2000" dirty="0" smtClean="0"/>
          </a:p>
        </p:txBody>
      </p:sp>
      <p:sp>
        <p:nvSpPr>
          <p:cNvPr id="6146" name="Rectangle 2"/>
          <p:cNvSpPr>
            <a:spLocks noGrp="1" noChangeArrowheads="1"/>
          </p:cNvSpPr>
          <p:nvPr>
            <p:ph type="title"/>
          </p:nvPr>
        </p:nvSpPr>
        <p:spPr>
          <a:xfrm>
            <a:off x="304800" y="228600"/>
            <a:ext cx="8610600" cy="1143000"/>
          </a:xfrm>
        </p:spPr>
        <p:txBody>
          <a:bodyPr>
            <a:normAutofit/>
          </a:bodyPr>
          <a:lstStyle/>
          <a:p>
            <a:pPr eaLnBrk="1" hangingPunct="1"/>
            <a:r>
              <a:rPr lang="en-US" sz="3600" dirty="0" smtClean="0"/>
              <a:t>Head Impulse Test – </a:t>
            </a:r>
            <a:r>
              <a:rPr lang="en-US" sz="3600" i="1" dirty="0" smtClean="0"/>
              <a:t>Right Vestibular Lesion</a:t>
            </a:r>
          </a:p>
        </p:txBody>
      </p:sp>
    </p:spTree>
    <p:custDataLst>
      <p:tags r:id="rId1"/>
    </p:custDataLst>
    <p:extLst>
      <p:ext uri="{BB962C8B-B14F-4D97-AF65-F5344CB8AC3E}">
        <p14:creationId xmlns:p14="http://schemas.microsoft.com/office/powerpoint/2010/main" val="31038274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43" name="Picture 1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0600" y="989517"/>
            <a:ext cx="3200400" cy="3201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42" name="Picture 1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6800" y="1143000"/>
            <a:ext cx="3200400" cy="2135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46" name="Rectangle 2"/>
          <p:cNvSpPr>
            <a:spLocks noGrp="1" noChangeArrowheads="1"/>
          </p:cNvSpPr>
          <p:nvPr>
            <p:ph type="title"/>
          </p:nvPr>
        </p:nvSpPr>
        <p:spPr>
          <a:xfrm>
            <a:off x="457200" y="0"/>
            <a:ext cx="8229600" cy="1143000"/>
          </a:xfrm>
        </p:spPr>
        <p:txBody>
          <a:bodyPr>
            <a:normAutofit/>
          </a:bodyPr>
          <a:lstStyle/>
          <a:p>
            <a:pPr eaLnBrk="1" hangingPunct="1"/>
            <a:r>
              <a:rPr lang="en-US" sz="3600" dirty="0" smtClean="0"/>
              <a:t> Overt Catch-Up Saccades – a closer view</a:t>
            </a:r>
          </a:p>
        </p:txBody>
      </p:sp>
      <p:sp>
        <p:nvSpPr>
          <p:cNvPr id="6147" name="Rectangle 3"/>
          <p:cNvSpPr>
            <a:spLocks noGrp="1" noChangeArrowheads="1"/>
          </p:cNvSpPr>
          <p:nvPr>
            <p:ph type="body" idx="1"/>
          </p:nvPr>
        </p:nvSpPr>
        <p:spPr>
          <a:xfrm>
            <a:off x="228600" y="4191000"/>
            <a:ext cx="8763000" cy="2429256"/>
          </a:xfrm>
        </p:spPr>
        <p:txBody>
          <a:bodyPr/>
          <a:lstStyle/>
          <a:p>
            <a:pPr eaLnBrk="1" hangingPunct="1"/>
            <a:r>
              <a:rPr lang="en-US" sz="2000" dirty="0" smtClean="0"/>
              <a:t>All catch-up saccades reposition the eyes on the target</a:t>
            </a:r>
          </a:p>
          <a:p>
            <a:pPr eaLnBrk="1" hangingPunct="1"/>
            <a:r>
              <a:rPr lang="en-US" sz="2000" dirty="0" smtClean="0"/>
              <a:t>Catch-up saccades that occur </a:t>
            </a:r>
            <a:r>
              <a:rPr lang="en-US" sz="2000" i="1" dirty="0" smtClean="0"/>
              <a:t>after</a:t>
            </a:r>
            <a:r>
              <a:rPr lang="en-US" sz="2000" dirty="0" smtClean="0"/>
              <a:t> head impulses are called </a:t>
            </a:r>
            <a:r>
              <a:rPr lang="en-US" sz="2000" i="1" u="sng" dirty="0" smtClean="0"/>
              <a:t>overt</a:t>
            </a:r>
            <a:r>
              <a:rPr lang="en-US" sz="2000" dirty="0" smtClean="0"/>
              <a:t> saccades</a:t>
            </a:r>
          </a:p>
          <a:p>
            <a:pPr eaLnBrk="1" hangingPunct="1"/>
            <a:r>
              <a:rPr lang="en-US" sz="2000" dirty="0" smtClean="0"/>
              <a:t>They are detectable by an experienced examiner because they occur after the head stops moving and are large. </a:t>
            </a:r>
          </a:p>
        </p:txBody>
      </p:sp>
      <p:pic>
        <p:nvPicPr>
          <p:cNvPr id="22540" name="Picture 1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6800" y="1143000"/>
            <a:ext cx="3200400" cy="2134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8" name="Straight Arrow Connector 17"/>
          <p:cNvCxnSpPr/>
          <p:nvPr/>
        </p:nvCxnSpPr>
        <p:spPr>
          <a:xfrm flipH="1">
            <a:off x="2845824" y="1676711"/>
            <a:ext cx="676274" cy="21907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TextBox 12"/>
          <p:cNvSpPr txBox="1"/>
          <p:nvPr/>
        </p:nvSpPr>
        <p:spPr>
          <a:xfrm>
            <a:off x="2899270" y="1366477"/>
            <a:ext cx="1393330" cy="276999"/>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1200" dirty="0">
                <a:solidFill>
                  <a:srgbClr val="FF0000"/>
                </a:solidFill>
              </a:rPr>
              <a:t>Catch-Up Saccade</a:t>
            </a:r>
          </a:p>
        </p:txBody>
      </p:sp>
      <p:pic>
        <p:nvPicPr>
          <p:cNvPr id="22541" name="Picture 1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00600" y="991372"/>
            <a:ext cx="3200400" cy="3199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3" name="Straight Arrow Connector 22"/>
          <p:cNvCxnSpPr/>
          <p:nvPr/>
        </p:nvCxnSpPr>
        <p:spPr>
          <a:xfrm>
            <a:off x="5638765" y="1600226"/>
            <a:ext cx="914435" cy="42425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TextBox 12"/>
          <p:cNvSpPr txBox="1"/>
          <p:nvPr/>
        </p:nvSpPr>
        <p:spPr>
          <a:xfrm>
            <a:off x="5015937" y="1289992"/>
            <a:ext cx="1393330" cy="276999"/>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1200" dirty="0">
                <a:solidFill>
                  <a:srgbClr val="FF0000"/>
                </a:solidFill>
              </a:rPr>
              <a:t>Catch-Up Saccade</a:t>
            </a:r>
          </a:p>
        </p:txBody>
      </p:sp>
      <p:sp>
        <p:nvSpPr>
          <p:cNvPr id="29" name="TextBox 12"/>
          <p:cNvSpPr txBox="1"/>
          <p:nvPr/>
        </p:nvSpPr>
        <p:spPr>
          <a:xfrm>
            <a:off x="2952070" y="1366477"/>
            <a:ext cx="1238930" cy="276999"/>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1200" dirty="0" smtClean="0">
                <a:solidFill>
                  <a:srgbClr val="FF0000"/>
                </a:solidFill>
              </a:rPr>
              <a:t>Overt </a:t>
            </a:r>
            <a:r>
              <a:rPr lang="en-US" sz="1200" dirty="0">
                <a:solidFill>
                  <a:srgbClr val="FF0000"/>
                </a:solidFill>
              </a:rPr>
              <a:t>Saccade</a:t>
            </a:r>
          </a:p>
        </p:txBody>
      </p:sp>
      <p:sp>
        <p:nvSpPr>
          <p:cNvPr id="30" name="TextBox 12"/>
          <p:cNvSpPr txBox="1"/>
          <p:nvPr/>
        </p:nvSpPr>
        <p:spPr>
          <a:xfrm>
            <a:off x="5105400" y="1289992"/>
            <a:ext cx="1238930" cy="276999"/>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1200" dirty="0" smtClean="0">
                <a:solidFill>
                  <a:srgbClr val="FF0000"/>
                </a:solidFill>
              </a:rPr>
              <a:t>Overt </a:t>
            </a:r>
            <a:r>
              <a:rPr lang="en-US" sz="1200" dirty="0">
                <a:solidFill>
                  <a:srgbClr val="FF0000"/>
                </a:solidFill>
              </a:rPr>
              <a:t>Saccade</a:t>
            </a:r>
          </a:p>
        </p:txBody>
      </p:sp>
      <p:sp>
        <p:nvSpPr>
          <p:cNvPr id="14" name="TextBox 13"/>
          <p:cNvSpPr txBox="1"/>
          <p:nvPr/>
        </p:nvSpPr>
        <p:spPr>
          <a:xfrm>
            <a:off x="3200400" y="6291590"/>
            <a:ext cx="2819400" cy="261610"/>
          </a:xfrm>
          <a:prstGeom prst="rect">
            <a:avLst/>
          </a:prstGeom>
          <a:noFill/>
        </p:spPr>
        <p:txBody>
          <a:bodyPr wrap="square" rtlCol="0">
            <a:spAutoFit/>
          </a:bodyPr>
          <a:lstStyle/>
          <a:p>
            <a:r>
              <a:rPr lang="en-US" sz="1100" dirty="0" smtClean="0"/>
              <a:t>Diagram courtesy of Kamran Barin, PhD</a:t>
            </a:r>
            <a:endParaRPr lang="en-US" sz="1100" dirty="0"/>
          </a:p>
        </p:txBody>
      </p:sp>
      <p:sp>
        <p:nvSpPr>
          <p:cNvPr id="2" name="Slide Number Placeholder 1"/>
          <p:cNvSpPr>
            <a:spLocks noGrp="1"/>
          </p:cNvSpPr>
          <p:nvPr>
            <p:ph type="sldNum" sz="quarter" idx="4"/>
          </p:nvPr>
        </p:nvSpPr>
        <p:spPr/>
        <p:txBody>
          <a:bodyPr/>
          <a:lstStyle/>
          <a:p>
            <a:fld id="{0AFEE527-DE6D-45D2-B8CB-5152FCB7CDC4}" type="slidenum">
              <a:rPr lang="en-US" smtClean="0"/>
              <a:pPr/>
              <a:t>21</a:t>
            </a:fld>
            <a:endParaRPr lang="en-US"/>
          </a:p>
        </p:txBody>
      </p:sp>
    </p:spTree>
    <p:custDataLst>
      <p:tags r:id="rId1"/>
    </p:custDataLst>
    <p:extLst>
      <p:ext uri="{BB962C8B-B14F-4D97-AF65-F5344CB8AC3E}">
        <p14:creationId xmlns:p14="http://schemas.microsoft.com/office/powerpoint/2010/main" val="41700655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540"/>
                                        </p:tgtEl>
                                        <p:attrNameLst>
                                          <p:attrName>style.visibility</p:attrName>
                                        </p:attrNameLst>
                                      </p:cBhvr>
                                      <p:to>
                                        <p:strVal val="visible"/>
                                      </p:to>
                                    </p:set>
                                    <p:animEffect transition="in" filter="fade">
                                      <p:cBhvr>
                                        <p:cTn id="7" dur="500"/>
                                        <p:tgtEl>
                                          <p:spTgt spid="22540"/>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ntr" presetSubtype="0" fill="hold" nodeType="withEffect">
                                  <p:stCondLst>
                                    <p:cond delay="0"/>
                                  </p:stCondLst>
                                  <p:childTnLst>
                                    <p:set>
                                      <p:cBhvr>
                                        <p:cTn id="15" dur="1" fill="hold">
                                          <p:stCondLst>
                                            <p:cond delay="0"/>
                                          </p:stCondLst>
                                        </p:cTn>
                                        <p:tgtEl>
                                          <p:spTgt spid="22541"/>
                                        </p:tgtEl>
                                        <p:attrNameLst>
                                          <p:attrName>style.visibility</p:attrName>
                                        </p:attrNameLst>
                                      </p:cBhvr>
                                      <p:to>
                                        <p:strVal val="visible"/>
                                      </p:to>
                                    </p:set>
                                    <p:animEffect transition="in" filter="fade">
                                      <p:cBhvr>
                                        <p:cTn id="16" dur="500"/>
                                        <p:tgtEl>
                                          <p:spTgt spid="2254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24"/>
                                        </p:tgtEl>
                                      </p:cBhvr>
                                    </p:animEffect>
                                    <p:set>
                                      <p:cBhvr>
                                        <p:cTn id="27" dur="1" fill="hold">
                                          <p:stCondLst>
                                            <p:cond delay="499"/>
                                          </p:stCondLst>
                                        </p:cTn>
                                        <p:tgtEl>
                                          <p:spTgt spid="24"/>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19"/>
                                        </p:tgtEl>
                                      </p:cBhvr>
                                    </p:animEffect>
                                    <p:set>
                                      <p:cBhvr>
                                        <p:cTn id="30" dur="1" fill="hold">
                                          <p:stCondLst>
                                            <p:cond delay="499"/>
                                          </p:stCondLst>
                                        </p:cTn>
                                        <p:tgtEl>
                                          <p:spTgt spid="19"/>
                                        </p:tgtEl>
                                        <p:attrNameLst>
                                          <p:attrName>style.visibility</p:attrName>
                                        </p:attrNameLst>
                                      </p:cBhvr>
                                      <p:to>
                                        <p:strVal val="hidden"/>
                                      </p:to>
                                    </p:set>
                                  </p:childTnLst>
                                </p:cTn>
                              </p:par>
                              <p:par>
                                <p:cTn id="31" presetID="10" presetClass="entr" presetSubtype="0"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500"/>
                                        <p:tgtEl>
                                          <p:spTgt spid="2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500"/>
                                        <p:tgtEl>
                                          <p:spTgt spid="30"/>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147">
                                            <p:txEl>
                                              <p:pRg st="0" end="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6147">
                                            <p:txEl>
                                              <p:pRg st="1" end="1"/>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14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p:bldP spid="19" grpId="0"/>
      <p:bldP spid="19" grpId="1"/>
      <p:bldP spid="24" grpId="0"/>
      <p:bldP spid="24" grpId="1"/>
      <p:bldP spid="29" grpId="0"/>
      <p:bldP spid="3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43" name="Picture 1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0600" y="1005840"/>
            <a:ext cx="3200400" cy="3201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42" name="Picture 1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6800" y="1145430"/>
            <a:ext cx="3200400" cy="2135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46" name="Rectangle 2"/>
          <p:cNvSpPr>
            <a:spLocks noGrp="1" noChangeArrowheads="1"/>
          </p:cNvSpPr>
          <p:nvPr>
            <p:ph type="title"/>
          </p:nvPr>
        </p:nvSpPr>
        <p:spPr>
          <a:xfrm>
            <a:off x="457200" y="0"/>
            <a:ext cx="8229600" cy="1143000"/>
          </a:xfrm>
        </p:spPr>
        <p:txBody>
          <a:bodyPr>
            <a:normAutofit/>
          </a:bodyPr>
          <a:lstStyle/>
          <a:p>
            <a:pPr eaLnBrk="1" hangingPunct="1"/>
            <a:r>
              <a:rPr lang="en-US" sz="3600" dirty="0" smtClean="0"/>
              <a:t>Covert catch-Up Saccades – a closer view</a:t>
            </a:r>
            <a:endParaRPr lang="en-US" sz="3600" i="1" dirty="0" smtClean="0"/>
          </a:p>
        </p:txBody>
      </p:sp>
      <p:sp>
        <p:nvSpPr>
          <p:cNvPr id="6147" name="Rectangle 3"/>
          <p:cNvSpPr>
            <a:spLocks noGrp="1" noChangeArrowheads="1"/>
          </p:cNvSpPr>
          <p:nvPr>
            <p:ph type="body" idx="1"/>
          </p:nvPr>
        </p:nvSpPr>
        <p:spPr>
          <a:xfrm>
            <a:off x="0" y="4267200"/>
            <a:ext cx="9144000" cy="2209800"/>
          </a:xfrm>
        </p:spPr>
        <p:txBody>
          <a:bodyPr>
            <a:normAutofit fontScale="92500" lnSpcReduction="10000"/>
          </a:bodyPr>
          <a:lstStyle/>
          <a:p>
            <a:pPr eaLnBrk="1" hangingPunct="1"/>
            <a:r>
              <a:rPr lang="en-US" sz="2000" dirty="0" smtClean="0"/>
              <a:t>Catch-up saccades that occur </a:t>
            </a:r>
            <a:r>
              <a:rPr lang="en-US" sz="2000" i="1" dirty="0" smtClean="0"/>
              <a:t>during</a:t>
            </a:r>
            <a:r>
              <a:rPr lang="en-US" sz="2000" dirty="0" smtClean="0"/>
              <a:t> head impulses are called </a:t>
            </a:r>
            <a:r>
              <a:rPr lang="en-US" sz="2000" i="1" u="sng" dirty="0" smtClean="0"/>
              <a:t>covert</a:t>
            </a:r>
            <a:r>
              <a:rPr lang="en-US" sz="2000" dirty="0" smtClean="0"/>
              <a:t> saccades. Covert saccades typically occur toward the end of head impulses because of the latency required (time between initiation and onset of the saccade).</a:t>
            </a:r>
          </a:p>
          <a:p>
            <a:pPr eaLnBrk="1" hangingPunct="1"/>
            <a:r>
              <a:rPr lang="en-US" sz="2000" dirty="0" smtClean="0"/>
              <a:t>It is not clear why some patients generate covert saccades while others do not - May be due to compensation levels or other yet unknown factors </a:t>
            </a:r>
          </a:p>
          <a:p>
            <a:r>
              <a:rPr lang="en-US" sz="2000" dirty="0"/>
              <a:t>Although large, the presence during head movement makes them nearly impossible to detect without special equipment.</a:t>
            </a:r>
          </a:p>
          <a:p>
            <a:pPr eaLnBrk="1" hangingPunct="1"/>
            <a:endParaRPr lang="en-US" sz="2000" dirty="0" smtClean="0"/>
          </a:p>
        </p:txBody>
      </p:sp>
      <p:pic>
        <p:nvPicPr>
          <p:cNvPr id="2355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9848" y="1143000"/>
            <a:ext cx="3201316" cy="2135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8" name="Straight Arrow Connector 17"/>
          <p:cNvCxnSpPr/>
          <p:nvPr/>
        </p:nvCxnSpPr>
        <p:spPr>
          <a:xfrm flipH="1">
            <a:off x="2438400" y="1645906"/>
            <a:ext cx="676274" cy="21907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TextBox 12"/>
          <p:cNvSpPr txBox="1"/>
          <p:nvPr/>
        </p:nvSpPr>
        <p:spPr>
          <a:xfrm>
            <a:off x="2899270" y="1368907"/>
            <a:ext cx="1393330" cy="276999"/>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1200" dirty="0">
                <a:solidFill>
                  <a:srgbClr val="FF0000"/>
                </a:solidFill>
              </a:rPr>
              <a:t>Catch-Up Saccade</a:t>
            </a:r>
          </a:p>
        </p:txBody>
      </p:sp>
      <p:pic>
        <p:nvPicPr>
          <p:cNvPr id="23554"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00600" y="1005840"/>
            <a:ext cx="3200382" cy="3201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3" name="Straight Arrow Connector 22"/>
          <p:cNvCxnSpPr/>
          <p:nvPr/>
        </p:nvCxnSpPr>
        <p:spPr>
          <a:xfrm flipH="1">
            <a:off x="6172200" y="1566991"/>
            <a:ext cx="762000" cy="45748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TextBox 12"/>
          <p:cNvSpPr txBox="1"/>
          <p:nvPr/>
        </p:nvSpPr>
        <p:spPr>
          <a:xfrm>
            <a:off x="6455270" y="1289992"/>
            <a:ext cx="1393330" cy="276999"/>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1200" dirty="0">
                <a:solidFill>
                  <a:srgbClr val="FF0000"/>
                </a:solidFill>
              </a:rPr>
              <a:t>Catch-Up Saccade</a:t>
            </a:r>
          </a:p>
        </p:txBody>
      </p:sp>
      <p:sp>
        <p:nvSpPr>
          <p:cNvPr id="29" name="TextBox 12"/>
          <p:cNvSpPr txBox="1"/>
          <p:nvPr/>
        </p:nvSpPr>
        <p:spPr>
          <a:xfrm>
            <a:off x="2952070" y="1368907"/>
            <a:ext cx="1238930" cy="276999"/>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1200" dirty="0" smtClean="0">
                <a:solidFill>
                  <a:srgbClr val="FF0000"/>
                </a:solidFill>
              </a:rPr>
              <a:t>Covert </a:t>
            </a:r>
            <a:r>
              <a:rPr lang="en-US" sz="1200" dirty="0">
                <a:solidFill>
                  <a:srgbClr val="FF0000"/>
                </a:solidFill>
              </a:rPr>
              <a:t>Saccade</a:t>
            </a:r>
          </a:p>
        </p:txBody>
      </p:sp>
      <p:sp>
        <p:nvSpPr>
          <p:cNvPr id="30" name="TextBox 12"/>
          <p:cNvSpPr txBox="1"/>
          <p:nvPr/>
        </p:nvSpPr>
        <p:spPr>
          <a:xfrm>
            <a:off x="6457270" y="1289992"/>
            <a:ext cx="1238930" cy="276999"/>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1200" dirty="0" smtClean="0">
                <a:solidFill>
                  <a:srgbClr val="FF0000"/>
                </a:solidFill>
              </a:rPr>
              <a:t>Covert </a:t>
            </a:r>
            <a:r>
              <a:rPr lang="en-US" sz="1200" dirty="0">
                <a:solidFill>
                  <a:srgbClr val="FF0000"/>
                </a:solidFill>
              </a:rPr>
              <a:t>Saccade</a:t>
            </a:r>
          </a:p>
        </p:txBody>
      </p:sp>
      <p:grpSp>
        <p:nvGrpSpPr>
          <p:cNvPr id="2" name="Group 23558"/>
          <p:cNvGrpSpPr/>
          <p:nvPr/>
        </p:nvGrpSpPr>
        <p:grpSpPr>
          <a:xfrm>
            <a:off x="609600" y="2009408"/>
            <a:ext cx="5397500" cy="2098189"/>
            <a:chOff x="609600" y="2009408"/>
            <a:chExt cx="5397500" cy="2098189"/>
          </a:xfrm>
        </p:grpSpPr>
        <p:cxnSp>
          <p:nvCxnSpPr>
            <p:cNvPr id="20" name="Straight Arrow Connector 19"/>
            <p:cNvCxnSpPr/>
            <p:nvPr/>
          </p:nvCxnSpPr>
          <p:spPr>
            <a:xfrm>
              <a:off x="1447800" y="2745940"/>
              <a:ext cx="609600" cy="7894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1905000" y="2213306"/>
              <a:ext cx="431802" cy="192924"/>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5410200" y="2909547"/>
              <a:ext cx="304800" cy="859786"/>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5638800" y="2309768"/>
              <a:ext cx="368300" cy="1216691"/>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09600" y="3276600"/>
              <a:ext cx="4151065" cy="830997"/>
            </a:xfrm>
            <a:prstGeom prst="rect">
              <a:avLst/>
            </a:prstGeom>
            <a:solidFill>
              <a:schemeClr val="bg1"/>
            </a:solidFill>
          </p:spPr>
          <p:txBody>
            <a:bodyPr wrap="square" rtlCol="0">
              <a:spAutoFit/>
            </a:bodyPr>
            <a:lstStyle/>
            <a:p>
              <a:r>
                <a:rPr lang="en-US" sz="1600" b="0" dirty="0" smtClean="0">
                  <a:solidFill>
                    <a:schemeClr val="tx1"/>
                  </a:solidFill>
                  <a:latin typeface="+mj-lt"/>
                </a:rPr>
                <a:t>T1 = Decision to initiate saccade</a:t>
              </a:r>
            </a:p>
            <a:p>
              <a:r>
                <a:rPr lang="en-US" sz="1600" b="0" dirty="0" smtClean="0">
                  <a:solidFill>
                    <a:schemeClr val="tx1"/>
                  </a:solidFill>
                  <a:latin typeface="+mj-lt"/>
                </a:rPr>
                <a:t>T2 = Onset of actual saccade</a:t>
              </a:r>
            </a:p>
            <a:p>
              <a:r>
                <a:rPr lang="en-US" sz="1600" b="0" dirty="0" smtClean="0">
                  <a:solidFill>
                    <a:schemeClr val="tx1"/>
                  </a:solidFill>
                  <a:latin typeface="+mj-lt"/>
                </a:rPr>
                <a:t>T2 – T1 = Saccadic latency </a:t>
              </a:r>
              <a:r>
                <a:rPr lang="en-US" sz="1600" b="0" dirty="0" smtClean="0">
                  <a:solidFill>
                    <a:schemeClr val="tx1"/>
                  </a:solidFill>
                  <a:latin typeface="+mj-lt"/>
                  <a:cs typeface="Calibri"/>
                </a:rPr>
                <a:t>≈ 70-150 </a:t>
              </a:r>
              <a:r>
                <a:rPr lang="en-US" sz="1600" b="0" dirty="0" err="1" smtClean="0">
                  <a:solidFill>
                    <a:schemeClr val="tx1"/>
                  </a:solidFill>
                  <a:latin typeface="+mj-lt"/>
                  <a:cs typeface="Calibri"/>
                </a:rPr>
                <a:t>msec</a:t>
              </a:r>
              <a:endParaRPr lang="en-US" sz="1600" b="0" dirty="0">
                <a:solidFill>
                  <a:schemeClr val="tx1"/>
                </a:solidFill>
                <a:latin typeface="+mj-lt"/>
              </a:endParaRPr>
            </a:p>
          </p:txBody>
        </p:sp>
        <p:sp>
          <p:nvSpPr>
            <p:cNvPr id="23553" name="TextBox 23552"/>
            <p:cNvSpPr txBox="1"/>
            <p:nvPr/>
          </p:nvSpPr>
          <p:spPr>
            <a:xfrm>
              <a:off x="1103715" y="2570993"/>
              <a:ext cx="457200" cy="338554"/>
            </a:xfrm>
            <a:prstGeom prst="rect">
              <a:avLst/>
            </a:prstGeom>
            <a:noFill/>
          </p:spPr>
          <p:txBody>
            <a:bodyPr wrap="square" rtlCol="0">
              <a:spAutoFit/>
            </a:bodyPr>
            <a:lstStyle/>
            <a:p>
              <a:r>
                <a:rPr lang="en-US" sz="1600" dirty="0" smtClean="0">
                  <a:solidFill>
                    <a:srgbClr val="FF0000"/>
                  </a:solidFill>
                </a:rPr>
                <a:t>T1</a:t>
              </a:r>
              <a:endParaRPr lang="en-US" sz="1600" dirty="0">
                <a:solidFill>
                  <a:srgbClr val="FF0000"/>
                </a:solidFill>
              </a:endParaRPr>
            </a:p>
          </p:txBody>
        </p:sp>
        <p:sp>
          <p:nvSpPr>
            <p:cNvPr id="43" name="TextBox 42"/>
            <p:cNvSpPr txBox="1"/>
            <p:nvPr/>
          </p:nvSpPr>
          <p:spPr>
            <a:xfrm>
              <a:off x="1560915" y="2026285"/>
              <a:ext cx="457200" cy="338554"/>
            </a:xfrm>
            <a:prstGeom prst="rect">
              <a:avLst/>
            </a:prstGeom>
            <a:noFill/>
          </p:spPr>
          <p:txBody>
            <a:bodyPr wrap="square" rtlCol="0">
              <a:spAutoFit/>
            </a:bodyPr>
            <a:lstStyle/>
            <a:p>
              <a:r>
                <a:rPr lang="en-US" sz="1600" dirty="0" smtClean="0">
                  <a:solidFill>
                    <a:srgbClr val="FF0000"/>
                  </a:solidFill>
                </a:rPr>
                <a:t>T2</a:t>
              </a:r>
              <a:endParaRPr lang="en-US" sz="1600" dirty="0">
                <a:solidFill>
                  <a:srgbClr val="FF0000"/>
                </a:solidFill>
              </a:endParaRPr>
            </a:p>
          </p:txBody>
        </p:sp>
        <p:sp>
          <p:nvSpPr>
            <p:cNvPr id="47" name="TextBox 46"/>
            <p:cNvSpPr txBox="1"/>
            <p:nvPr/>
          </p:nvSpPr>
          <p:spPr>
            <a:xfrm>
              <a:off x="5105400" y="2559765"/>
              <a:ext cx="457200" cy="338554"/>
            </a:xfrm>
            <a:prstGeom prst="rect">
              <a:avLst/>
            </a:prstGeom>
            <a:noFill/>
          </p:spPr>
          <p:txBody>
            <a:bodyPr wrap="square" rtlCol="0">
              <a:spAutoFit/>
            </a:bodyPr>
            <a:lstStyle/>
            <a:p>
              <a:r>
                <a:rPr lang="en-US" sz="1600" dirty="0" smtClean="0">
                  <a:solidFill>
                    <a:srgbClr val="FF0000"/>
                  </a:solidFill>
                </a:rPr>
                <a:t>T1</a:t>
              </a:r>
              <a:endParaRPr lang="en-US" sz="1600" dirty="0">
                <a:solidFill>
                  <a:srgbClr val="FF0000"/>
                </a:solidFill>
              </a:endParaRPr>
            </a:p>
          </p:txBody>
        </p:sp>
        <p:sp>
          <p:nvSpPr>
            <p:cNvPr id="48" name="TextBox 47"/>
            <p:cNvSpPr txBox="1"/>
            <p:nvPr/>
          </p:nvSpPr>
          <p:spPr>
            <a:xfrm>
              <a:off x="5410200" y="2009408"/>
              <a:ext cx="457200" cy="338554"/>
            </a:xfrm>
            <a:prstGeom prst="rect">
              <a:avLst/>
            </a:prstGeom>
            <a:noFill/>
          </p:spPr>
          <p:txBody>
            <a:bodyPr wrap="square" rtlCol="0">
              <a:spAutoFit/>
            </a:bodyPr>
            <a:lstStyle/>
            <a:p>
              <a:r>
                <a:rPr lang="en-US" sz="1600" dirty="0" smtClean="0">
                  <a:solidFill>
                    <a:srgbClr val="FF0000"/>
                  </a:solidFill>
                </a:rPr>
                <a:t>T2</a:t>
              </a:r>
              <a:endParaRPr lang="en-US" sz="1600" dirty="0">
                <a:solidFill>
                  <a:srgbClr val="FF0000"/>
                </a:solidFill>
              </a:endParaRPr>
            </a:p>
          </p:txBody>
        </p:sp>
      </p:grpSp>
      <p:sp>
        <p:nvSpPr>
          <p:cNvPr id="25" name="TextBox 24"/>
          <p:cNvSpPr txBox="1"/>
          <p:nvPr/>
        </p:nvSpPr>
        <p:spPr>
          <a:xfrm>
            <a:off x="3200400" y="6291590"/>
            <a:ext cx="2819400" cy="261610"/>
          </a:xfrm>
          <a:prstGeom prst="rect">
            <a:avLst/>
          </a:prstGeom>
          <a:noFill/>
        </p:spPr>
        <p:txBody>
          <a:bodyPr wrap="square" rtlCol="0">
            <a:spAutoFit/>
          </a:bodyPr>
          <a:lstStyle/>
          <a:p>
            <a:r>
              <a:rPr lang="en-US" sz="1100" dirty="0" smtClean="0"/>
              <a:t>Diagram courtesy of Kamran Barin, PhD</a:t>
            </a:r>
            <a:endParaRPr lang="en-US" sz="1100" dirty="0"/>
          </a:p>
        </p:txBody>
      </p:sp>
      <p:sp>
        <p:nvSpPr>
          <p:cNvPr id="3" name="Slide Number Placeholder 2"/>
          <p:cNvSpPr>
            <a:spLocks noGrp="1"/>
          </p:cNvSpPr>
          <p:nvPr>
            <p:ph type="sldNum" sz="quarter" idx="4"/>
          </p:nvPr>
        </p:nvSpPr>
        <p:spPr/>
        <p:txBody>
          <a:bodyPr/>
          <a:lstStyle/>
          <a:p>
            <a:fld id="{0AFEE527-DE6D-45D2-B8CB-5152FCB7CDC4}" type="slidenum">
              <a:rPr lang="en-US" smtClean="0"/>
              <a:pPr/>
              <a:t>22</a:t>
            </a:fld>
            <a:endParaRPr lang="en-US"/>
          </a:p>
        </p:txBody>
      </p:sp>
    </p:spTree>
    <p:custDataLst>
      <p:tags r:id="rId1"/>
    </p:custDataLst>
    <p:extLst>
      <p:ext uri="{BB962C8B-B14F-4D97-AF65-F5344CB8AC3E}">
        <p14:creationId xmlns:p14="http://schemas.microsoft.com/office/powerpoint/2010/main" val="23385680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554"/>
                                        </p:tgtEl>
                                        <p:attrNameLst>
                                          <p:attrName>style.visibility</p:attrName>
                                        </p:attrNameLst>
                                      </p:cBhvr>
                                      <p:to>
                                        <p:strVal val="visible"/>
                                      </p:to>
                                    </p:set>
                                    <p:animEffect transition="in" filter="fade">
                                      <p:cBhvr>
                                        <p:cTn id="7" dur="500"/>
                                        <p:tgtEl>
                                          <p:spTgt spid="23554"/>
                                        </p:tgtEl>
                                      </p:cBhvr>
                                    </p:animEffect>
                                  </p:childTnLst>
                                </p:cTn>
                              </p:par>
                              <p:par>
                                <p:cTn id="8" presetID="10" presetClass="entr" presetSubtype="0" fill="hold" nodeType="withEffect">
                                  <p:stCondLst>
                                    <p:cond delay="0"/>
                                  </p:stCondLst>
                                  <p:childTnLst>
                                    <p:set>
                                      <p:cBhvr>
                                        <p:cTn id="9" dur="1" fill="hold">
                                          <p:stCondLst>
                                            <p:cond delay="0"/>
                                          </p:stCondLst>
                                        </p:cTn>
                                        <p:tgtEl>
                                          <p:spTgt spid="23555"/>
                                        </p:tgtEl>
                                        <p:attrNameLst>
                                          <p:attrName>style.visibility</p:attrName>
                                        </p:attrNameLst>
                                      </p:cBhvr>
                                      <p:to>
                                        <p:strVal val="visible"/>
                                      </p:to>
                                    </p:set>
                                    <p:animEffect transition="in" filter="fade">
                                      <p:cBhvr>
                                        <p:cTn id="10" dur="500"/>
                                        <p:tgtEl>
                                          <p:spTgt spid="23555"/>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24"/>
                                        </p:tgtEl>
                                      </p:cBhvr>
                                    </p:animEffect>
                                    <p:set>
                                      <p:cBhvr>
                                        <p:cTn id="27" dur="1" fill="hold">
                                          <p:stCondLst>
                                            <p:cond delay="499"/>
                                          </p:stCondLst>
                                        </p:cTn>
                                        <p:tgtEl>
                                          <p:spTgt spid="24"/>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19"/>
                                        </p:tgtEl>
                                      </p:cBhvr>
                                    </p:animEffect>
                                    <p:set>
                                      <p:cBhvr>
                                        <p:cTn id="30" dur="1" fill="hold">
                                          <p:stCondLst>
                                            <p:cond delay="499"/>
                                          </p:stCondLst>
                                        </p:cTn>
                                        <p:tgtEl>
                                          <p:spTgt spid="19"/>
                                        </p:tgtEl>
                                        <p:attrNameLst>
                                          <p:attrName>style.visibility</p:attrName>
                                        </p:attrNameLst>
                                      </p:cBhvr>
                                      <p:to>
                                        <p:strVal val="hidden"/>
                                      </p:to>
                                    </p:set>
                                  </p:childTnLst>
                                </p:cTn>
                              </p:par>
                              <p:par>
                                <p:cTn id="31" presetID="10" presetClass="entr" presetSubtype="0"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500"/>
                                        <p:tgtEl>
                                          <p:spTgt spid="2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500"/>
                                        <p:tgtEl>
                                          <p:spTgt spid="3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18"/>
                                        </p:tgtEl>
                                      </p:cBhvr>
                                    </p:animEffect>
                                    <p:set>
                                      <p:cBhvr>
                                        <p:cTn id="41" dur="1" fill="hold">
                                          <p:stCondLst>
                                            <p:cond delay="499"/>
                                          </p:stCondLst>
                                        </p:cTn>
                                        <p:tgtEl>
                                          <p:spTgt spid="18"/>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23"/>
                                        </p:tgtEl>
                                      </p:cBhvr>
                                    </p:animEffect>
                                    <p:set>
                                      <p:cBhvr>
                                        <p:cTn id="44" dur="1" fill="hold">
                                          <p:stCondLst>
                                            <p:cond delay="499"/>
                                          </p:stCondLst>
                                        </p:cTn>
                                        <p:tgtEl>
                                          <p:spTgt spid="23"/>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29"/>
                                        </p:tgtEl>
                                      </p:cBhvr>
                                    </p:animEffect>
                                    <p:set>
                                      <p:cBhvr>
                                        <p:cTn id="47" dur="1" fill="hold">
                                          <p:stCondLst>
                                            <p:cond delay="499"/>
                                          </p:stCondLst>
                                        </p:cTn>
                                        <p:tgtEl>
                                          <p:spTgt spid="29"/>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30"/>
                                        </p:tgtEl>
                                      </p:cBhvr>
                                    </p:animEffect>
                                    <p:set>
                                      <p:cBhvr>
                                        <p:cTn id="50" dur="1" fill="hold">
                                          <p:stCondLst>
                                            <p:cond delay="499"/>
                                          </p:stCondLst>
                                        </p:cTn>
                                        <p:tgtEl>
                                          <p:spTgt spid="30"/>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fade">
                                      <p:cBhvr>
                                        <p:cTn id="53" dur="500"/>
                                        <p:tgtEl>
                                          <p:spTgt spid="2"/>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6147">
                                            <p:txEl>
                                              <p:pRg st="0" end="0"/>
                                            </p:txEl>
                                          </p:spTgt>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6147">
                                            <p:txEl>
                                              <p:pRg st="1" end="1"/>
                                            </p:txEl>
                                          </p:spTgt>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614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uiExpand="1" build="p"/>
      <p:bldP spid="19" grpId="0"/>
      <p:bldP spid="19" grpId="1"/>
      <p:bldP spid="24" grpId="0"/>
      <p:bldP spid="24" grpId="1"/>
      <p:bldP spid="29" grpId="0"/>
      <p:bldP spid="29" grpId="1"/>
      <p:bldP spid="30" grpId="0"/>
      <p:bldP spid="30"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46600"/>
            <a:ext cx="8534400" cy="1353600"/>
          </a:xfrm>
        </p:spPr>
        <p:txBody>
          <a:bodyPr>
            <a:normAutofit/>
          </a:bodyPr>
          <a:lstStyle/>
          <a:p>
            <a:r>
              <a:rPr lang="en-US" dirty="0" smtClean="0"/>
              <a:t>Beyond Observation: Scleral Search Coils</a:t>
            </a:r>
            <a:endParaRPr lang="en-US" dirty="0"/>
          </a:p>
        </p:txBody>
      </p:sp>
      <p:pic>
        <p:nvPicPr>
          <p:cNvPr id="4" name="Picture 2"/>
          <p:cNvPicPr>
            <a:picLocks noChangeAspect="1" noChangeArrowheads="1"/>
          </p:cNvPicPr>
          <p:nvPr/>
        </p:nvPicPr>
        <p:blipFill>
          <a:blip r:embed="rId3" cstate="print"/>
          <a:srcRect/>
          <a:stretch>
            <a:fillRect/>
          </a:stretch>
        </p:blipFill>
        <p:spPr bwMode="auto">
          <a:xfrm>
            <a:off x="533400" y="2633965"/>
            <a:ext cx="2987030" cy="2020638"/>
          </a:xfrm>
          <a:prstGeom prst="rect">
            <a:avLst/>
          </a:prstGeom>
          <a:noFill/>
          <a:ln w="9525">
            <a:noFill/>
            <a:miter lim="800000"/>
            <a:headEnd/>
            <a:tailEnd/>
          </a:ln>
        </p:spPr>
      </p:pic>
      <p:pic>
        <p:nvPicPr>
          <p:cNvPr id="6" name="Picture 5"/>
          <p:cNvPicPr>
            <a:picLocks noChangeAspect="1" noChangeArrowheads="1"/>
          </p:cNvPicPr>
          <p:nvPr/>
        </p:nvPicPr>
        <p:blipFill>
          <a:blip r:embed="rId4" cstate="print"/>
          <a:srcRect/>
          <a:stretch>
            <a:fillRect/>
          </a:stretch>
        </p:blipFill>
        <p:spPr bwMode="auto">
          <a:xfrm>
            <a:off x="4800600" y="1371600"/>
            <a:ext cx="3563888" cy="4379422"/>
          </a:xfrm>
          <a:prstGeom prst="rect">
            <a:avLst/>
          </a:prstGeom>
          <a:noFill/>
          <a:ln w="9525">
            <a:noFill/>
            <a:miter lim="800000"/>
            <a:headEnd/>
            <a:tailEnd/>
          </a:ln>
        </p:spPr>
      </p:pic>
      <p:sp>
        <p:nvSpPr>
          <p:cNvPr id="7" name="Rectangle 6"/>
          <p:cNvSpPr/>
          <p:nvPr/>
        </p:nvSpPr>
        <p:spPr>
          <a:xfrm>
            <a:off x="0" y="5867400"/>
            <a:ext cx="8763000" cy="461665"/>
          </a:xfrm>
          <a:prstGeom prst="rect">
            <a:avLst/>
          </a:prstGeom>
        </p:spPr>
        <p:txBody>
          <a:bodyPr wrap="square">
            <a:spAutoFit/>
          </a:bodyPr>
          <a:lstStyle/>
          <a:p>
            <a:pPr lvl="0" fontAlgn="base">
              <a:spcBef>
                <a:spcPct val="0"/>
              </a:spcBef>
              <a:spcAft>
                <a:spcPct val="0"/>
              </a:spcAft>
              <a:tabLst>
                <a:tab pos="228600" algn="r"/>
                <a:tab pos="342900" algn="l"/>
              </a:tabLst>
            </a:pPr>
            <a:r>
              <a:rPr lang="en-US" sz="1200" dirty="0" err="1" smtClean="0"/>
              <a:t>Halmagyi</a:t>
            </a:r>
            <a:r>
              <a:rPr lang="en-US" sz="1200" dirty="0" smtClean="0"/>
              <a:t> GM, Weber KP, Aw ST, Todd MJ, </a:t>
            </a:r>
            <a:r>
              <a:rPr lang="en-US" sz="1200" dirty="0" err="1" smtClean="0"/>
              <a:t>Curthoys</a:t>
            </a:r>
            <a:r>
              <a:rPr lang="en-US" sz="1200" dirty="0" smtClean="0"/>
              <a:t> IS (2008) Impulsive testing of semicircular canal function. In: Kennard C, Leigh RJ </a:t>
            </a:r>
          </a:p>
          <a:p>
            <a:pPr lvl="0" fontAlgn="base">
              <a:spcBef>
                <a:spcPct val="0"/>
              </a:spcBef>
              <a:spcAft>
                <a:spcPct val="0"/>
              </a:spcAft>
              <a:tabLst>
                <a:tab pos="228600" algn="r"/>
                <a:tab pos="342900" algn="l"/>
              </a:tabLst>
            </a:pPr>
            <a:r>
              <a:rPr lang="en-US" sz="1200" dirty="0" smtClean="0"/>
              <a:t>(</a:t>
            </a:r>
            <a:r>
              <a:rPr lang="en-US" sz="1200" dirty="0" err="1" smtClean="0"/>
              <a:t>eds</a:t>
            </a:r>
            <a:r>
              <a:rPr lang="en-US" sz="1200" dirty="0" smtClean="0"/>
              <a:t>) Using Eye Movements as an Experimental Probe of Brain Function. Progress in Brain Research, volume 171, chapter 3.6, pp 187-194. </a:t>
            </a:r>
            <a:endParaRPr lang="en-US" sz="1200" dirty="0"/>
          </a:p>
        </p:txBody>
      </p:sp>
      <p:sp>
        <p:nvSpPr>
          <p:cNvPr id="3" name="Slide Number Placeholder 2"/>
          <p:cNvSpPr>
            <a:spLocks noGrp="1"/>
          </p:cNvSpPr>
          <p:nvPr>
            <p:ph type="sldNum" sz="quarter" idx="4"/>
          </p:nvPr>
        </p:nvSpPr>
        <p:spPr/>
        <p:txBody>
          <a:bodyPr/>
          <a:lstStyle/>
          <a:p>
            <a:fld id="{0AFEE527-DE6D-45D2-B8CB-5152FCB7CDC4}" type="slidenum">
              <a:rPr lang="en-US" smtClean="0"/>
              <a:pPr/>
              <a:t>23</a:t>
            </a:fld>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dilemma?</a:t>
            </a:r>
            <a:endParaRPr lang="en-US" dirty="0"/>
          </a:p>
        </p:txBody>
      </p:sp>
      <p:sp>
        <p:nvSpPr>
          <p:cNvPr id="3" name="Content Placeholder 2"/>
          <p:cNvSpPr>
            <a:spLocks noGrp="1"/>
          </p:cNvSpPr>
          <p:nvPr>
            <p:ph idx="1"/>
          </p:nvPr>
        </p:nvSpPr>
        <p:spPr/>
        <p:txBody>
          <a:bodyPr>
            <a:normAutofit fontScale="85000" lnSpcReduction="20000"/>
          </a:bodyPr>
          <a:lstStyle/>
          <a:p>
            <a:pPr algn="ctr">
              <a:buNone/>
            </a:pPr>
            <a:endParaRPr lang="en-US" sz="3200" dirty="0" smtClean="0"/>
          </a:p>
          <a:p>
            <a:pPr algn="ctr">
              <a:buNone/>
            </a:pPr>
            <a:r>
              <a:rPr lang="en-US" sz="3200" dirty="0" smtClean="0"/>
              <a:t>If the VOR is such a finely tuned mechanism…</a:t>
            </a:r>
          </a:p>
          <a:p>
            <a:pPr algn="ctr">
              <a:buNone/>
            </a:pPr>
            <a:r>
              <a:rPr lang="en-US" sz="3200" dirty="0" smtClean="0"/>
              <a:t> </a:t>
            </a:r>
          </a:p>
          <a:p>
            <a:pPr algn="ctr">
              <a:buNone/>
            </a:pPr>
            <a:r>
              <a:rPr lang="en-US" sz="3200" dirty="0" smtClean="0"/>
              <a:t>And Head Impulse Testing directly measures the VOR…</a:t>
            </a:r>
          </a:p>
          <a:p>
            <a:pPr algn="ctr">
              <a:buNone/>
            </a:pPr>
            <a:endParaRPr lang="en-US" sz="3200" dirty="0" smtClean="0"/>
          </a:p>
          <a:p>
            <a:pPr algn="ctr">
              <a:buNone/>
            </a:pPr>
            <a:r>
              <a:rPr lang="en-US" sz="3200" dirty="0" smtClean="0"/>
              <a:t>Then Head Impulse Testing had the potential to be a significant clinical test.</a:t>
            </a:r>
          </a:p>
          <a:p>
            <a:pPr algn="ctr">
              <a:buNone/>
            </a:pPr>
            <a:endParaRPr lang="en-US" sz="3200" dirty="0" smtClean="0"/>
          </a:p>
          <a:p>
            <a:pPr algn="ctr">
              <a:buNone/>
            </a:pPr>
            <a:r>
              <a:rPr lang="en-US" sz="3200" dirty="0" smtClean="0"/>
              <a:t>The missing piece? Clinical feasibility.</a:t>
            </a:r>
          </a:p>
        </p:txBody>
      </p:sp>
      <p:sp>
        <p:nvSpPr>
          <p:cNvPr id="4" name="Slide Number Placeholder 3"/>
          <p:cNvSpPr>
            <a:spLocks noGrp="1"/>
          </p:cNvSpPr>
          <p:nvPr>
            <p:ph type="sldNum" sz="quarter" idx="4"/>
          </p:nvPr>
        </p:nvSpPr>
        <p:spPr/>
        <p:txBody>
          <a:bodyPr/>
          <a:lstStyle/>
          <a:p>
            <a:fld id="{0AFEE527-DE6D-45D2-B8CB-5152FCB7CDC4}" type="slidenum">
              <a:rPr lang="en-US" smtClean="0"/>
              <a:pPr/>
              <a:t>24</a:t>
            </a:fld>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4068225"/>
          </a:xfrm>
        </p:spPr>
        <p:txBody>
          <a:bodyPr>
            <a:normAutofit/>
          </a:bodyPr>
          <a:lstStyle/>
          <a:p>
            <a:pPr algn="ctr">
              <a:buNone/>
            </a:pPr>
            <a:endParaRPr lang="en-US" sz="4000" b="1" dirty="0" smtClean="0"/>
          </a:p>
          <a:p>
            <a:pPr algn="ctr">
              <a:buNone/>
            </a:pPr>
            <a:endParaRPr lang="en-US" b="1" dirty="0" smtClean="0"/>
          </a:p>
          <a:p>
            <a:pPr algn="ctr">
              <a:buNone/>
            </a:pPr>
            <a:r>
              <a:rPr lang="en-US" sz="4000" b="1" dirty="0" smtClean="0"/>
              <a:t>Why not use VNG goggles or rotary chair to also record HIT results?</a:t>
            </a:r>
            <a:endParaRPr lang="en-US" sz="4000" b="1" dirty="0"/>
          </a:p>
        </p:txBody>
      </p:sp>
      <p:sp>
        <p:nvSpPr>
          <p:cNvPr id="2" name="Slide Number Placeholder 1"/>
          <p:cNvSpPr>
            <a:spLocks noGrp="1"/>
          </p:cNvSpPr>
          <p:nvPr>
            <p:ph type="sldNum" sz="quarter" idx="4"/>
          </p:nvPr>
        </p:nvSpPr>
        <p:spPr/>
        <p:txBody>
          <a:bodyPr/>
          <a:lstStyle/>
          <a:p>
            <a:fld id="{0AFEE527-DE6D-45D2-B8CB-5152FCB7CDC4}" type="slidenum">
              <a:rPr lang="en-US" smtClean="0"/>
              <a:pPr/>
              <a:t>25</a:t>
            </a:fld>
            <a:endParaRPr lang="en-US"/>
          </a:p>
        </p:txBody>
      </p:sp>
    </p:spTree>
    <p:extLst>
      <p:ext uri="{BB962C8B-B14F-4D97-AF65-F5344CB8AC3E}">
        <p14:creationId xmlns:p14="http://schemas.microsoft.com/office/powerpoint/2010/main" val="2826929320"/>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81000" y="2145323"/>
            <a:ext cx="8229600" cy="4068225"/>
          </a:xfrm>
        </p:spPr>
        <p:txBody>
          <a:bodyPr/>
          <a:lstStyle/>
          <a:p>
            <a:pPr>
              <a:buNone/>
            </a:pPr>
            <a:r>
              <a:rPr lang="en-US" u="sng" dirty="0" smtClean="0"/>
              <a:t>VNG Goggles</a:t>
            </a:r>
          </a:p>
          <a:p>
            <a:r>
              <a:rPr lang="en-US" dirty="0" smtClean="0"/>
              <a:t>Standard VNG goggles are too bulky</a:t>
            </a:r>
          </a:p>
          <a:p>
            <a:r>
              <a:rPr lang="en-US" dirty="0" smtClean="0"/>
              <a:t>Cannot detect some saccades, cameras too slow</a:t>
            </a:r>
          </a:p>
          <a:p>
            <a:endParaRPr lang="en-US" dirty="0" smtClean="0"/>
          </a:p>
          <a:p>
            <a:pPr>
              <a:buNone/>
            </a:pPr>
            <a:r>
              <a:rPr lang="en-US" u="sng" dirty="0" smtClean="0"/>
              <a:t>Rotary Chair Testing</a:t>
            </a:r>
          </a:p>
          <a:p>
            <a:r>
              <a:rPr lang="en-US" dirty="0" smtClean="0"/>
              <a:t>All issues associated with VNG goggles</a:t>
            </a:r>
          </a:p>
          <a:p>
            <a:r>
              <a:rPr lang="en-US" dirty="0" smtClean="0"/>
              <a:t>Cannot reach sufficient velocity</a:t>
            </a:r>
          </a:p>
          <a:p>
            <a:pPr lvl="1"/>
            <a:r>
              <a:rPr lang="en-US" dirty="0" smtClean="0"/>
              <a:t>10 to 80 deg/sec</a:t>
            </a:r>
          </a:p>
          <a:p>
            <a:pPr lvl="1"/>
            <a:r>
              <a:rPr lang="en-US" dirty="0" smtClean="0"/>
              <a:t>Need 100 to 250 deg/sec for proper head impulse</a:t>
            </a:r>
            <a:endParaRPr lang="en-US" dirty="0"/>
          </a:p>
        </p:txBody>
      </p:sp>
      <p:pic>
        <p:nvPicPr>
          <p:cNvPr id="1026" name="Picture 2"/>
          <p:cNvPicPr>
            <a:picLocks noChangeAspect="1" noChangeArrowheads="1"/>
          </p:cNvPicPr>
          <p:nvPr/>
        </p:nvPicPr>
        <p:blipFill>
          <a:blip r:embed="rId2" cstate="print"/>
          <a:srcRect l="7917" t="19259" r="6549" b="49790"/>
          <a:stretch>
            <a:fillRect/>
          </a:stretch>
        </p:blipFill>
        <p:spPr bwMode="auto">
          <a:xfrm>
            <a:off x="304800" y="381000"/>
            <a:ext cx="8610600" cy="1752600"/>
          </a:xfrm>
          <a:prstGeom prst="rect">
            <a:avLst/>
          </a:prstGeom>
          <a:noFill/>
          <a:ln w="9525">
            <a:noFill/>
            <a:miter lim="800000"/>
            <a:headEnd/>
            <a:tailEnd/>
          </a:ln>
        </p:spPr>
      </p:pic>
      <p:sp>
        <p:nvSpPr>
          <p:cNvPr id="4" name="Slide Number Placeholder 3"/>
          <p:cNvSpPr>
            <a:spLocks noGrp="1"/>
          </p:cNvSpPr>
          <p:nvPr>
            <p:ph type="sldNum" sz="quarter" idx="4"/>
          </p:nvPr>
        </p:nvSpPr>
        <p:spPr/>
        <p:txBody>
          <a:bodyPr/>
          <a:lstStyle/>
          <a:p>
            <a:fld id="{0AFEE527-DE6D-45D2-B8CB-5152FCB7CDC4}" type="slidenum">
              <a:rPr lang="en-US" smtClean="0"/>
              <a:pPr/>
              <a:t>26</a:t>
            </a:fld>
            <a:endParaRPr lang="en-US"/>
          </a:p>
        </p:txBody>
      </p:sp>
    </p:spTree>
    <p:extLst>
      <p:ext uri="{BB962C8B-B14F-4D97-AF65-F5344CB8AC3E}">
        <p14:creationId xmlns:p14="http://schemas.microsoft.com/office/powerpoint/2010/main" val="23343283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52400" y="6030580"/>
            <a:ext cx="8702066" cy="369332"/>
          </a:xfrm>
          <a:prstGeom prst="rect">
            <a:avLst/>
          </a:prstGeom>
          <a:noFill/>
        </p:spPr>
        <p:txBody>
          <a:bodyPr wrap="square" rtlCol="0">
            <a:spAutoFit/>
          </a:bodyPr>
          <a:lstStyle/>
          <a:p>
            <a:r>
              <a:rPr lang="en-US" sz="1400" dirty="0" smtClean="0"/>
              <a:t>Hamish McDougall, Konrad Weber, Leigh McGarvie, Leonardo </a:t>
            </a:r>
            <a:r>
              <a:rPr lang="en-US" sz="1400" dirty="0" err="1" smtClean="0"/>
              <a:t>Manzari</a:t>
            </a:r>
            <a:r>
              <a:rPr lang="en-US" dirty="0" smtClean="0"/>
              <a:t>, </a:t>
            </a:r>
            <a:r>
              <a:rPr lang="en-US" sz="1400" dirty="0" smtClean="0"/>
              <a:t>Michael Halmagyi, Ian Curthoys</a:t>
            </a:r>
            <a:endParaRPr lang="en-US" sz="1400" dirty="0"/>
          </a:p>
        </p:txBody>
      </p:sp>
      <p:pic>
        <p:nvPicPr>
          <p:cNvPr id="44034" name="Picture 2"/>
          <p:cNvPicPr>
            <a:picLocks noChangeAspect="1" noChangeArrowheads="1"/>
          </p:cNvPicPr>
          <p:nvPr/>
        </p:nvPicPr>
        <p:blipFill>
          <a:blip r:embed="rId3" cstate="print"/>
          <a:srcRect/>
          <a:stretch>
            <a:fillRect/>
          </a:stretch>
        </p:blipFill>
        <p:spPr bwMode="auto">
          <a:xfrm>
            <a:off x="452770" y="1447800"/>
            <a:ext cx="7991475" cy="3400425"/>
          </a:xfrm>
          <a:prstGeom prst="rect">
            <a:avLst/>
          </a:prstGeom>
          <a:noFill/>
          <a:ln w="9525">
            <a:noFill/>
            <a:miter lim="800000"/>
            <a:headEnd/>
            <a:tailEnd/>
          </a:ln>
        </p:spPr>
      </p:pic>
      <p:sp>
        <p:nvSpPr>
          <p:cNvPr id="10" name="TextBox 9"/>
          <p:cNvSpPr txBox="1"/>
          <p:nvPr/>
        </p:nvSpPr>
        <p:spPr>
          <a:xfrm>
            <a:off x="285068" y="5029200"/>
            <a:ext cx="8569397" cy="923330"/>
          </a:xfrm>
          <a:prstGeom prst="rect">
            <a:avLst/>
          </a:prstGeom>
          <a:noFill/>
        </p:spPr>
        <p:txBody>
          <a:bodyPr wrap="none" rtlCol="0">
            <a:spAutoFit/>
          </a:bodyPr>
          <a:lstStyle/>
          <a:p>
            <a:r>
              <a:rPr lang="en-US" dirty="0" smtClean="0"/>
              <a:t>“ To reduce goggle slippage during the rapid head impulse test we have developed tight </a:t>
            </a:r>
          </a:p>
          <a:p>
            <a:r>
              <a:rPr lang="en-US" dirty="0" smtClean="0"/>
              <a:t>fitting and lightweight (~60g) goggles with a high speed camera (250 Hz) and miniaturized</a:t>
            </a:r>
          </a:p>
          <a:p>
            <a:r>
              <a:rPr lang="en-US" dirty="0" smtClean="0"/>
              <a:t>6DOF inertial sensors .”  Hamish McDougall </a:t>
            </a:r>
            <a:endParaRPr lang="en-US" dirty="0"/>
          </a:p>
        </p:txBody>
      </p:sp>
      <p:sp>
        <p:nvSpPr>
          <p:cNvPr id="4" name="Title 3"/>
          <p:cNvSpPr>
            <a:spLocks noGrp="1"/>
          </p:cNvSpPr>
          <p:nvPr>
            <p:ph type="title"/>
          </p:nvPr>
        </p:nvSpPr>
        <p:spPr/>
        <p:txBody>
          <a:bodyPr/>
          <a:lstStyle/>
          <a:p>
            <a:r>
              <a:rPr lang="en-US" dirty="0" smtClean="0"/>
              <a:t>Moving beyond Scleral Search Coil</a:t>
            </a:r>
            <a:endParaRPr lang="en-US" dirty="0"/>
          </a:p>
        </p:txBody>
      </p:sp>
      <p:sp>
        <p:nvSpPr>
          <p:cNvPr id="3" name="Slide Number Placeholder 2"/>
          <p:cNvSpPr>
            <a:spLocks noGrp="1"/>
          </p:cNvSpPr>
          <p:nvPr>
            <p:ph type="sldNum" sz="quarter" idx="4"/>
          </p:nvPr>
        </p:nvSpPr>
        <p:spPr/>
        <p:txBody>
          <a:bodyPr/>
          <a:lstStyle/>
          <a:p>
            <a:fld id="{0AFEE527-DE6D-45D2-B8CB-5152FCB7CDC4}" type="slidenum">
              <a:rPr lang="en-US" smtClean="0"/>
              <a:pPr/>
              <a:t>27</a:t>
            </a:fld>
            <a:endParaRPr lang="en-US"/>
          </a:p>
        </p:txBody>
      </p:sp>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60648"/>
            <a:ext cx="8435280" cy="654032"/>
          </a:xfrm>
        </p:spPr>
        <p:txBody>
          <a:bodyPr>
            <a:normAutofit fontScale="90000"/>
          </a:bodyPr>
          <a:lstStyle/>
          <a:p>
            <a:r>
              <a:rPr lang="en-US" b="1" dirty="0" smtClean="0">
                <a:solidFill>
                  <a:schemeClr val="tx1"/>
                </a:solidFill>
              </a:rPr>
              <a:t/>
            </a:r>
            <a:br>
              <a:rPr lang="en-US" b="1" dirty="0" smtClean="0">
                <a:solidFill>
                  <a:schemeClr val="tx1"/>
                </a:solidFill>
              </a:rPr>
            </a:br>
            <a:endParaRPr lang="en-US" b="1" dirty="0">
              <a:solidFill>
                <a:schemeClr val="tx1"/>
              </a:solidFill>
            </a:endParaRPr>
          </a:p>
        </p:txBody>
      </p:sp>
      <p:sp>
        <p:nvSpPr>
          <p:cNvPr id="3" name="Content Placeholder 2"/>
          <p:cNvSpPr>
            <a:spLocks noGrp="1"/>
          </p:cNvSpPr>
          <p:nvPr>
            <p:ph idx="1"/>
          </p:nvPr>
        </p:nvSpPr>
        <p:spPr>
          <a:xfrm>
            <a:off x="457200" y="609600"/>
            <a:ext cx="8229600" cy="5754703"/>
          </a:xfrm>
        </p:spPr>
        <p:txBody>
          <a:bodyPr>
            <a:normAutofit fontScale="92500"/>
          </a:bodyPr>
          <a:lstStyle/>
          <a:p>
            <a:pPr marL="0" indent="0">
              <a:buNone/>
            </a:pPr>
            <a:r>
              <a:rPr lang="en-US" dirty="0" smtClean="0"/>
              <a:t>MacDougall HG, Weber KP, McGarvie LA, Halmagyi GM, Curthoys IS (2009) </a:t>
            </a:r>
            <a:r>
              <a:rPr lang="en-US" b="1" dirty="0" smtClean="0"/>
              <a:t>The video head impulse test: Diagnostic accuracy in peripheral </a:t>
            </a:r>
            <a:r>
              <a:rPr lang="en-US" b="1" dirty="0" err="1" smtClean="0"/>
              <a:t>vestibulopathy</a:t>
            </a:r>
            <a:r>
              <a:rPr lang="en-US" b="1" dirty="0" smtClean="0"/>
              <a:t>.</a:t>
            </a:r>
            <a:r>
              <a:rPr lang="en-US" dirty="0" smtClean="0"/>
              <a:t> Neurology 73 (14): 1134-1141.</a:t>
            </a:r>
          </a:p>
          <a:p>
            <a:pPr marL="0" indent="0">
              <a:buNone/>
            </a:pPr>
            <a:endParaRPr lang="en-US" dirty="0" smtClean="0"/>
          </a:p>
          <a:p>
            <a:pPr>
              <a:buNone/>
            </a:pPr>
            <a:endParaRPr lang="en-US" dirty="0" smtClean="0"/>
          </a:p>
          <a:p>
            <a:pPr marL="457200" lvl="1" indent="0">
              <a:buNone/>
            </a:pPr>
            <a:r>
              <a:rPr lang="en-US" sz="2000" dirty="0" smtClean="0"/>
              <a:t>Horizontal HIT was recorded simultaneously with </a:t>
            </a:r>
            <a:r>
              <a:rPr lang="en-US" sz="2000" dirty="0" err="1" smtClean="0"/>
              <a:t>vHIT</a:t>
            </a:r>
            <a:r>
              <a:rPr lang="en-US" sz="2000" dirty="0" smtClean="0"/>
              <a:t> (250 Hz) and search coils (1,000 Hz) in 8 normal subjects, 6 patients with vestibular neuritis, 1 patient after unilateral </a:t>
            </a:r>
            <a:r>
              <a:rPr lang="en-US" sz="2000" dirty="0" err="1" smtClean="0"/>
              <a:t>intratympanic</a:t>
            </a:r>
            <a:r>
              <a:rPr lang="en-US" sz="2000" dirty="0" smtClean="0"/>
              <a:t> gentamicin, and 1 patient with bilateral gentamicin vestibulotoxicity. </a:t>
            </a:r>
          </a:p>
          <a:p>
            <a:pPr marL="457200" lvl="1" indent="0">
              <a:buNone/>
            </a:pPr>
            <a:endParaRPr lang="en-US" sz="2000" dirty="0" smtClean="0"/>
          </a:p>
          <a:p>
            <a:pPr lvl="1"/>
            <a:endParaRPr lang="en-US" dirty="0" smtClean="0"/>
          </a:p>
          <a:p>
            <a:pPr marL="0" indent="0">
              <a:buNone/>
            </a:pPr>
            <a:r>
              <a:rPr lang="en-US" sz="2400" b="1" dirty="0" smtClean="0"/>
              <a:t>Conclusions: </a:t>
            </a:r>
            <a:r>
              <a:rPr lang="en-US" b="1" dirty="0" smtClean="0"/>
              <a:t>The video head impulse test is equivalent to search coils in identifying peripheral vestibular deficits but easier to use in clinics, even in patients with acute vestibular neuritis.</a:t>
            </a:r>
          </a:p>
          <a:p>
            <a:pPr marL="0" indent="0" algn="ctr">
              <a:buNone/>
            </a:pPr>
            <a:r>
              <a:rPr lang="en-US" sz="3900" dirty="0" smtClean="0">
                <a:solidFill>
                  <a:srgbClr val="FF4C00"/>
                </a:solidFill>
              </a:rPr>
              <a:t>New, powerful gold standard in VOR</a:t>
            </a:r>
            <a:endParaRPr lang="en-US" sz="3900" b="1" dirty="0">
              <a:solidFill>
                <a:srgbClr val="FF4C00"/>
              </a:solidFill>
            </a:endParaRPr>
          </a:p>
        </p:txBody>
      </p:sp>
      <p:sp>
        <p:nvSpPr>
          <p:cNvPr id="4" name="Slide Number Placeholder 3"/>
          <p:cNvSpPr>
            <a:spLocks noGrp="1"/>
          </p:cNvSpPr>
          <p:nvPr>
            <p:ph type="sldNum" sz="quarter" idx="4"/>
          </p:nvPr>
        </p:nvSpPr>
        <p:spPr/>
        <p:txBody>
          <a:bodyPr/>
          <a:lstStyle/>
          <a:p>
            <a:fld id="{0AFEE527-DE6D-45D2-B8CB-5152FCB7CDC4}" type="slidenum">
              <a:rPr lang="en-US" smtClean="0"/>
              <a:pPr/>
              <a:t>28</a:t>
            </a:fld>
            <a:endParaRPr lang="en-US"/>
          </a:p>
        </p:txBody>
      </p:sp>
    </p:spTree>
    <p:extLst>
      <p:ext uri="{BB962C8B-B14F-4D97-AF65-F5344CB8AC3E}">
        <p14:creationId xmlns:p14="http://schemas.microsoft.com/office/powerpoint/2010/main" val="4129901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353600"/>
          </a:xfrm>
        </p:spPr>
        <p:txBody>
          <a:bodyPr>
            <a:normAutofit/>
          </a:bodyPr>
          <a:lstStyle/>
          <a:p>
            <a:r>
              <a:rPr lang="en-US" sz="3600" b="1" dirty="0" smtClean="0">
                <a:solidFill>
                  <a:srgbClr val="1756AA"/>
                </a:solidFill>
              </a:rPr>
              <a:t>Prototype Goggle </a:t>
            </a:r>
            <a:r>
              <a:rPr lang="en-US" sz="3600" b="1" dirty="0" smtClean="0">
                <a:solidFill>
                  <a:schemeClr val="tx1">
                    <a:lumMod val="90000"/>
                    <a:lumOff val="10000"/>
                  </a:schemeClr>
                </a:solidFill>
              </a:rPr>
              <a:t>vs. </a:t>
            </a:r>
            <a:r>
              <a:rPr lang="en-US" sz="3600" b="1" dirty="0" smtClean="0">
                <a:solidFill>
                  <a:srgbClr val="EE2F2D"/>
                </a:solidFill>
              </a:rPr>
              <a:t>Scleral Search Coil</a:t>
            </a:r>
            <a:endParaRPr lang="en-US" sz="3600" dirty="0">
              <a:solidFill>
                <a:srgbClr val="EE2F2D"/>
              </a:solidFill>
            </a:endParaRPr>
          </a:p>
        </p:txBody>
      </p:sp>
      <p:pic>
        <p:nvPicPr>
          <p:cNvPr id="4" name="Picture 2"/>
          <p:cNvPicPr>
            <a:picLocks noGrp="1" noChangeAspect="1" noChangeArrowheads="1"/>
          </p:cNvPicPr>
          <p:nvPr>
            <p:ph idx="1"/>
          </p:nvPr>
        </p:nvPicPr>
        <p:blipFill>
          <a:blip r:embed="rId3" cstate="print"/>
          <a:srcRect/>
          <a:stretch>
            <a:fillRect/>
          </a:stretch>
        </p:blipFill>
        <p:spPr bwMode="auto">
          <a:xfrm>
            <a:off x="1219200" y="1342661"/>
            <a:ext cx="6324600" cy="4522090"/>
          </a:xfrm>
          <a:prstGeom prst="rect">
            <a:avLst/>
          </a:prstGeom>
          <a:noFill/>
        </p:spPr>
      </p:pic>
      <p:sp>
        <p:nvSpPr>
          <p:cNvPr id="5" name="Rectangle 4"/>
          <p:cNvSpPr/>
          <p:nvPr/>
        </p:nvSpPr>
        <p:spPr>
          <a:xfrm>
            <a:off x="0" y="5943600"/>
            <a:ext cx="8763000" cy="430887"/>
          </a:xfrm>
          <a:prstGeom prst="rect">
            <a:avLst/>
          </a:prstGeom>
        </p:spPr>
        <p:txBody>
          <a:bodyPr wrap="square">
            <a:spAutoFit/>
          </a:bodyPr>
          <a:lstStyle/>
          <a:p>
            <a:r>
              <a:rPr lang="en-US" sz="1100" dirty="0" smtClean="0"/>
              <a:t>MacDougall HG, </a:t>
            </a:r>
            <a:r>
              <a:rPr lang="en-US" sz="1100" dirty="0" err="1" smtClean="0"/>
              <a:t>McGarvie</a:t>
            </a:r>
            <a:r>
              <a:rPr lang="en-US" sz="1100" dirty="0" smtClean="0"/>
              <a:t> LA, </a:t>
            </a:r>
            <a:r>
              <a:rPr lang="en-US" sz="1100" dirty="0" err="1" smtClean="0"/>
              <a:t>Halmagyi</a:t>
            </a:r>
            <a:r>
              <a:rPr lang="en-US" sz="1100" dirty="0" smtClean="0"/>
              <a:t> GM, </a:t>
            </a:r>
            <a:r>
              <a:rPr lang="en-US" sz="1100" dirty="0" err="1" smtClean="0"/>
              <a:t>Curthoys</a:t>
            </a:r>
            <a:r>
              <a:rPr lang="en-US" sz="1100" dirty="0" smtClean="0"/>
              <a:t> IS, et al. (2013) The Video Head Impulse Test (</a:t>
            </a:r>
            <a:r>
              <a:rPr lang="en-US" sz="1100" dirty="0" err="1" smtClean="0"/>
              <a:t>vHIT</a:t>
            </a:r>
            <a:r>
              <a:rPr lang="en-US" sz="1100" dirty="0" smtClean="0"/>
              <a:t>) Detects Vertical Semicircular Canal Dysfunction. </a:t>
            </a:r>
            <a:r>
              <a:rPr lang="en-US" sz="1100" dirty="0" err="1" smtClean="0"/>
              <a:t>PLoS</a:t>
            </a:r>
            <a:r>
              <a:rPr lang="en-US" sz="1100" dirty="0" smtClean="0"/>
              <a:t> ONE 8(4): e61488. doi:10.1371/journal.pone.0061488  </a:t>
            </a:r>
            <a:r>
              <a:rPr lang="en-US" sz="1100" dirty="0" smtClean="0">
                <a:hlinkClick r:id="rId4"/>
              </a:rPr>
              <a:t>http://www.plosone.org/article/info:doi/10.1371/journal.pone.0061488</a:t>
            </a:r>
            <a:endParaRPr lang="en-US" sz="1100" dirty="0"/>
          </a:p>
        </p:txBody>
      </p:sp>
      <p:sp>
        <p:nvSpPr>
          <p:cNvPr id="3" name="Slide Number Placeholder 2"/>
          <p:cNvSpPr>
            <a:spLocks noGrp="1"/>
          </p:cNvSpPr>
          <p:nvPr>
            <p:ph type="sldNum" sz="quarter" idx="4"/>
          </p:nvPr>
        </p:nvSpPr>
        <p:spPr/>
        <p:txBody>
          <a:bodyPr/>
          <a:lstStyle/>
          <a:p>
            <a:fld id="{0AFEE527-DE6D-45D2-B8CB-5152FCB7CDC4}" type="slidenum">
              <a:rPr lang="en-US" smtClean="0"/>
              <a:pPr/>
              <a:t>29</a:t>
            </a:fld>
            <a:endParaRPr lang="en-US"/>
          </a:p>
        </p:txBody>
      </p:sp>
    </p:spTree>
    <p:extLst>
      <p:ext uri="{BB962C8B-B14F-4D97-AF65-F5344CB8AC3E}">
        <p14:creationId xmlns:p14="http://schemas.microsoft.com/office/powerpoint/2010/main" val="1545460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Current Status of Vestibular Assessment</a:t>
            </a:r>
            <a:endParaRPr lang="en-US" dirty="0"/>
          </a:p>
        </p:txBody>
      </p:sp>
      <p:sp>
        <p:nvSpPr>
          <p:cNvPr id="3" name="Content Placeholder 2"/>
          <p:cNvSpPr>
            <a:spLocks noGrp="1"/>
          </p:cNvSpPr>
          <p:nvPr>
            <p:ph idx="1"/>
          </p:nvPr>
        </p:nvSpPr>
        <p:spPr>
          <a:xfrm>
            <a:off x="457200" y="1600200"/>
            <a:ext cx="8229600" cy="4724400"/>
          </a:xfrm>
        </p:spPr>
        <p:txBody>
          <a:bodyPr>
            <a:normAutofit fontScale="70000" lnSpcReduction="20000"/>
          </a:bodyPr>
          <a:lstStyle/>
          <a:p>
            <a:pPr>
              <a:buNone/>
            </a:pPr>
            <a:r>
              <a:rPr lang="en-US" sz="2200" b="1" dirty="0" smtClean="0"/>
              <a:t>Typical VNG protocol consists of:</a:t>
            </a:r>
          </a:p>
          <a:p>
            <a:r>
              <a:rPr lang="en-US" sz="2200" dirty="0" err="1" smtClean="0"/>
              <a:t>Oculomotor</a:t>
            </a:r>
            <a:r>
              <a:rPr lang="en-US" sz="2200" dirty="0" smtClean="0"/>
              <a:t> testing – Central Lesion</a:t>
            </a:r>
          </a:p>
          <a:p>
            <a:r>
              <a:rPr lang="en-US" sz="2200" dirty="0" smtClean="0"/>
              <a:t>Positional Testing</a:t>
            </a:r>
          </a:p>
          <a:p>
            <a:pPr lvl="1"/>
            <a:r>
              <a:rPr lang="en-US" sz="2200" dirty="0" smtClean="0"/>
              <a:t>Static Positional Testing – Typically non-localizing</a:t>
            </a:r>
          </a:p>
          <a:p>
            <a:pPr lvl="1"/>
            <a:r>
              <a:rPr lang="en-US" sz="2200" dirty="0" smtClean="0"/>
              <a:t>Dynamic Positional Testing (Dix-</a:t>
            </a:r>
            <a:r>
              <a:rPr lang="en-US" sz="2200" dirty="0" err="1" smtClean="0"/>
              <a:t>Hallpike</a:t>
            </a:r>
            <a:r>
              <a:rPr lang="en-US" sz="2200" dirty="0" smtClean="0"/>
              <a:t>) – Peripheral Lesion</a:t>
            </a:r>
          </a:p>
          <a:p>
            <a:r>
              <a:rPr lang="en-US" sz="2200" dirty="0" err="1" smtClean="0"/>
              <a:t>Calorics</a:t>
            </a:r>
            <a:r>
              <a:rPr lang="en-US" sz="2200" dirty="0" smtClean="0"/>
              <a:t> – Peripheral finding (usually)</a:t>
            </a:r>
          </a:p>
          <a:p>
            <a:r>
              <a:rPr lang="en-US" dirty="0" smtClean="0"/>
              <a:t>Both </a:t>
            </a:r>
            <a:r>
              <a:rPr lang="en-US" dirty="0" err="1" smtClean="0"/>
              <a:t>calorics</a:t>
            </a:r>
            <a:r>
              <a:rPr lang="en-US" dirty="0" smtClean="0"/>
              <a:t> and dynamic testing usually indicate peripheral findings and lateralization of lesion</a:t>
            </a:r>
          </a:p>
          <a:p>
            <a:endParaRPr lang="en-US" dirty="0" smtClean="0"/>
          </a:p>
          <a:p>
            <a:pPr>
              <a:buNone/>
            </a:pPr>
            <a:r>
              <a:rPr lang="en-US" dirty="0" smtClean="0"/>
              <a:t>But…</a:t>
            </a:r>
          </a:p>
          <a:p>
            <a:r>
              <a:rPr lang="en-US" dirty="0" smtClean="0"/>
              <a:t>Time consuming</a:t>
            </a:r>
          </a:p>
          <a:p>
            <a:r>
              <a:rPr lang="en-US" dirty="0" smtClean="0"/>
              <a:t>Good case history and bedside tests could eliminate certain parts of VNG battery</a:t>
            </a:r>
          </a:p>
          <a:p>
            <a:r>
              <a:rPr lang="en-US" dirty="0" err="1" smtClean="0"/>
              <a:t>Calorics</a:t>
            </a:r>
            <a:r>
              <a:rPr lang="en-US" dirty="0" smtClean="0"/>
              <a:t> have been the definitive test for decades, but it’s not perfect</a:t>
            </a:r>
          </a:p>
          <a:p>
            <a:pPr lvl="1"/>
            <a:r>
              <a:rPr lang="en-US" dirty="0" smtClean="0"/>
              <a:t>Unpleasant, indirect measurement, time consuming, potential for carry-over</a:t>
            </a:r>
          </a:p>
          <a:p>
            <a:r>
              <a:rPr lang="en-US" dirty="0" smtClean="0"/>
              <a:t>Limited scope – not able to assess all canals; variance of ‘asymmetry’ levels</a:t>
            </a:r>
            <a:endParaRPr lang="en-US" dirty="0"/>
          </a:p>
        </p:txBody>
      </p:sp>
      <p:sp>
        <p:nvSpPr>
          <p:cNvPr id="4" name="Slide Number Placeholder 3"/>
          <p:cNvSpPr>
            <a:spLocks noGrp="1"/>
          </p:cNvSpPr>
          <p:nvPr>
            <p:ph type="sldNum" sz="quarter" idx="4"/>
          </p:nvPr>
        </p:nvSpPr>
        <p:spPr/>
        <p:txBody>
          <a:bodyPr/>
          <a:lstStyle/>
          <a:p>
            <a:fld id="{0AFEE527-DE6D-45D2-B8CB-5152FCB7CDC4}" type="slidenum">
              <a:rPr lang="en-US" smtClean="0"/>
              <a:pPr/>
              <a:t>3</a:t>
            </a:fld>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5249024" y="1524000"/>
            <a:ext cx="3851920" cy="4733366"/>
          </a:xfrm>
          <a:prstGeom prst="rect">
            <a:avLst/>
          </a:prstGeom>
          <a:noFill/>
          <a:ln w="9525">
            <a:noFill/>
            <a:miter lim="800000"/>
            <a:headEnd/>
            <a:tailEnd/>
          </a:ln>
        </p:spPr>
      </p:pic>
      <p:pic>
        <p:nvPicPr>
          <p:cNvPr id="3" name="Picture 2"/>
          <p:cNvPicPr>
            <a:picLocks noChangeAspect="1" noChangeArrowheads="1"/>
          </p:cNvPicPr>
          <p:nvPr/>
        </p:nvPicPr>
        <p:blipFill>
          <a:blip r:embed="rId3" cstate="print"/>
          <a:srcRect/>
          <a:stretch>
            <a:fillRect/>
          </a:stretch>
        </p:blipFill>
        <p:spPr bwMode="auto">
          <a:xfrm>
            <a:off x="160868" y="1828800"/>
            <a:ext cx="5088156" cy="3384376"/>
          </a:xfrm>
          <a:prstGeom prst="rect">
            <a:avLst/>
          </a:prstGeom>
          <a:noFill/>
          <a:ln w="9525">
            <a:noFill/>
            <a:miter lim="800000"/>
            <a:headEnd/>
            <a:tailEnd/>
          </a:ln>
        </p:spPr>
      </p:pic>
      <p:sp>
        <p:nvSpPr>
          <p:cNvPr id="4" name="Title 1"/>
          <p:cNvSpPr>
            <a:spLocks noGrp="1"/>
          </p:cNvSpPr>
          <p:nvPr>
            <p:ph type="title"/>
          </p:nvPr>
        </p:nvSpPr>
        <p:spPr>
          <a:xfrm>
            <a:off x="457200" y="304800"/>
            <a:ext cx="8229600" cy="654032"/>
          </a:xfrm>
        </p:spPr>
        <p:txBody>
          <a:bodyPr>
            <a:normAutofit/>
          </a:bodyPr>
          <a:lstStyle/>
          <a:p>
            <a:r>
              <a:rPr lang="en-US" dirty="0" smtClean="0"/>
              <a:t>Prototype Goggle </a:t>
            </a:r>
            <a:r>
              <a:rPr lang="en-US" dirty="0" err="1" smtClean="0"/>
              <a:t>vs</a:t>
            </a:r>
            <a:r>
              <a:rPr lang="en-US" dirty="0" smtClean="0"/>
              <a:t> </a:t>
            </a:r>
            <a:r>
              <a:rPr lang="en-US" dirty="0" err="1" smtClean="0"/>
              <a:t>Scleral</a:t>
            </a:r>
            <a:r>
              <a:rPr lang="en-US" dirty="0" smtClean="0"/>
              <a:t> Search Coil</a:t>
            </a:r>
            <a:endParaRPr lang="en-US" dirty="0"/>
          </a:p>
        </p:txBody>
      </p:sp>
      <p:sp>
        <p:nvSpPr>
          <p:cNvPr id="6" name="Slide Number Placeholder 5"/>
          <p:cNvSpPr>
            <a:spLocks noGrp="1"/>
          </p:cNvSpPr>
          <p:nvPr>
            <p:ph type="sldNum" sz="quarter" idx="4"/>
          </p:nvPr>
        </p:nvSpPr>
        <p:spPr/>
        <p:txBody>
          <a:bodyPr/>
          <a:lstStyle/>
          <a:p>
            <a:fld id="{0AFEE527-DE6D-45D2-B8CB-5152FCB7CDC4}" type="slidenum">
              <a:rPr lang="en-US" smtClean="0"/>
              <a:pPr/>
              <a:t>30</a:t>
            </a:fld>
            <a:endParaRPr lang="en-US"/>
          </a:p>
        </p:txBody>
      </p:sp>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60648"/>
            <a:ext cx="8435280" cy="654032"/>
          </a:xfrm>
        </p:spPr>
        <p:txBody>
          <a:bodyPr>
            <a:normAutofit fontScale="90000"/>
          </a:bodyPr>
          <a:lstStyle/>
          <a:p>
            <a:r>
              <a:rPr lang="en-US" b="1" dirty="0" smtClean="0">
                <a:solidFill>
                  <a:schemeClr val="tx1"/>
                </a:solidFill>
              </a:rPr>
              <a:t/>
            </a:r>
            <a:br>
              <a:rPr lang="en-US" b="1" dirty="0" smtClean="0">
                <a:solidFill>
                  <a:schemeClr val="tx1"/>
                </a:solidFill>
              </a:rPr>
            </a:br>
            <a:endParaRPr lang="en-US" b="1" dirty="0">
              <a:solidFill>
                <a:schemeClr val="tx1"/>
              </a:solidFill>
            </a:endParaRPr>
          </a:p>
        </p:txBody>
      </p:sp>
      <p:sp>
        <p:nvSpPr>
          <p:cNvPr id="3" name="Content Placeholder 2"/>
          <p:cNvSpPr>
            <a:spLocks noGrp="1"/>
          </p:cNvSpPr>
          <p:nvPr>
            <p:ph idx="1"/>
          </p:nvPr>
        </p:nvSpPr>
        <p:spPr>
          <a:xfrm>
            <a:off x="457200" y="609600"/>
            <a:ext cx="8229600" cy="5754703"/>
          </a:xfrm>
        </p:spPr>
        <p:txBody>
          <a:bodyPr>
            <a:normAutofit fontScale="92500"/>
          </a:bodyPr>
          <a:lstStyle/>
          <a:p>
            <a:pPr marL="0" indent="0">
              <a:buNone/>
            </a:pPr>
            <a:r>
              <a:rPr lang="en-US" dirty="0" smtClean="0"/>
              <a:t>MacDougall HG, Weber KP, McGarvie LA, Halmagyi GM, Curthoys IS (2009) </a:t>
            </a:r>
            <a:r>
              <a:rPr lang="en-US" b="1" dirty="0" smtClean="0"/>
              <a:t>The video head impulse test: Diagnostic accuracy in peripheral </a:t>
            </a:r>
            <a:r>
              <a:rPr lang="en-US" b="1" dirty="0" err="1" smtClean="0"/>
              <a:t>vestibulopathy</a:t>
            </a:r>
            <a:r>
              <a:rPr lang="en-US" b="1" dirty="0" smtClean="0"/>
              <a:t>.</a:t>
            </a:r>
            <a:r>
              <a:rPr lang="en-US" dirty="0" smtClean="0"/>
              <a:t> Neurology 73 (14): 1134-1141.</a:t>
            </a:r>
          </a:p>
          <a:p>
            <a:pPr marL="0" indent="0">
              <a:buNone/>
            </a:pPr>
            <a:endParaRPr lang="en-US" dirty="0" smtClean="0"/>
          </a:p>
          <a:p>
            <a:pPr>
              <a:buNone/>
            </a:pPr>
            <a:endParaRPr lang="en-US" dirty="0" smtClean="0"/>
          </a:p>
          <a:p>
            <a:pPr marL="457200" lvl="1" indent="0">
              <a:buNone/>
            </a:pPr>
            <a:r>
              <a:rPr lang="en-US" sz="2000" dirty="0" smtClean="0"/>
              <a:t>Horizontal HIT was recorded simultaneously with </a:t>
            </a:r>
            <a:r>
              <a:rPr lang="en-US" sz="2000" dirty="0" err="1" smtClean="0"/>
              <a:t>vHIT</a:t>
            </a:r>
            <a:r>
              <a:rPr lang="en-US" sz="2000" dirty="0" smtClean="0"/>
              <a:t> (250 Hz) and search coils (1,000 Hz) in 8 normal subjects, 6 patients with vestibular neuritis, 1 patient after unilateral </a:t>
            </a:r>
            <a:r>
              <a:rPr lang="en-US" sz="2000" dirty="0" err="1" smtClean="0"/>
              <a:t>intratympanic</a:t>
            </a:r>
            <a:r>
              <a:rPr lang="en-US" sz="2000" dirty="0" smtClean="0"/>
              <a:t> gentamicin, and 1 patient with bilateral gentamicin vestibulotoxicity. </a:t>
            </a:r>
          </a:p>
          <a:p>
            <a:pPr marL="457200" lvl="1" indent="0">
              <a:buNone/>
            </a:pPr>
            <a:endParaRPr lang="en-US" sz="2000" dirty="0" smtClean="0"/>
          </a:p>
          <a:p>
            <a:pPr lvl="1"/>
            <a:endParaRPr lang="en-US" dirty="0" smtClean="0"/>
          </a:p>
          <a:p>
            <a:pPr marL="0" indent="0">
              <a:buNone/>
            </a:pPr>
            <a:r>
              <a:rPr lang="en-US" sz="2400" b="1" dirty="0" smtClean="0"/>
              <a:t>Conclusions: </a:t>
            </a:r>
            <a:r>
              <a:rPr lang="en-US" b="1" dirty="0" smtClean="0"/>
              <a:t>The video head impulse test is equivalent to search coils in identifying peripheral vestibular deficits but easier to use in clinics, even in patients with acute vestibular neuritis.</a:t>
            </a:r>
          </a:p>
          <a:p>
            <a:pPr marL="0" indent="0" algn="ctr">
              <a:buNone/>
            </a:pPr>
            <a:r>
              <a:rPr lang="en-US" sz="3900" dirty="0" smtClean="0">
                <a:solidFill>
                  <a:srgbClr val="FF0000"/>
                </a:solidFill>
              </a:rPr>
              <a:t>New, powerful gold standard in VOR</a:t>
            </a:r>
            <a:endParaRPr lang="en-US" sz="3900" b="1" dirty="0">
              <a:solidFill>
                <a:srgbClr val="FF0000"/>
              </a:solidFill>
            </a:endParaRPr>
          </a:p>
        </p:txBody>
      </p:sp>
      <p:sp>
        <p:nvSpPr>
          <p:cNvPr id="4" name="Slide Number Placeholder 3"/>
          <p:cNvSpPr>
            <a:spLocks noGrp="1"/>
          </p:cNvSpPr>
          <p:nvPr>
            <p:ph type="sldNum" sz="quarter" idx="4"/>
          </p:nvPr>
        </p:nvSpPr>
        <p:spPr/>
        <p:txBody>
          <a:bodyPr/>
          <a:lstStyle/>
          <a:p>
            <a:fld id="{0AFEE527-DE6D-45D2-B8CB-5152FCB7CDC4}" type="slidenum">
              <a:rPr lang="en-US" smtClean="0"/>
              <a:pPr/>
              <a:t>31</a:t>
            </a:fld>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Prototype Goggle </a:t>
            </a:r>
            <a:r>
              <a:rPr lang="en-US" sz="3600" b="1" dirty="0" err="1" smtClean="0"/>
              <a:t>vs</a:t>
            </a:r>
            <a:r>
              <a:rPr lang="en-US" sz="3600" b="1" dirty="0" smtClean="0"/>
              <a:t> </a:t>
            </a:r>
            <a:r>
              <a:rPr lang="en-US" sz="3600" b="1" dirty="0" err="1" smtClean="0"/>
              <a:t>Scleral</a:t>
            </a:r>
            <a:r>
              <a:rPr lang="en-US" sz="3600" b="1" dirty="0" smtClean="0"/>
              <a:t> Search Coil</a:t>
            </a:r>
            <a:endParaRPr lang="en-US" sz="3600" dirty="0"/>
          </a:p>
        </p:txBody>
      </p:sp>
      <p:pic>
        <p:nvPicPr>
          <p:cNvPr id="4" name="Picture 2"/>
          <p:cNvPicPr>
            <a:picLocks noGrp="1" noChangeAspect="1" noChangeArrowheads="1"/>
          </p:cNvPicPr>
          <p:nvPr>
            <p:ph idx="1"/>
          </p:nvPr>
        </p:nvPicPr>
        <p:blipFill>
          <a:blip r:embed="rId3" cstate="print"/>
          <a:srcRect/>
          <a:stretch>
            <a:fillRect/>
          </a:stretch>
        </p:blipFill>
        <p:spPr bwMode="auto">
          <a:xfrm>
            <a:off x="1371600" y="1219200"/>
            <a:ext cx="6324600" cy="4522090"/>
          </a:xfrm>
          <a:prstGeom prst="rect">
            <a:avLst/>
          </a:prstGeom>
          <a:noFill/>
        </p:spPr>
      </p:pic>
      <p:sp>
        <p:nvSpPr>
          <p:cNvPr id="5" name="Rectangle 4"/>
          <p:cNvSpPr/>
          <p:nvPr/>
        </p:nvSpPr>
        <p:spPr>
          <a:xfrm>
            <a:off x="0" y="5943600"/>
            <a:ext cx="8763000" cy="430887"/>
          </a:xfrm>
          <a:prstGeom prst="rect">
            <a:avLst/>
          </a:prstGeom>
        </p:spPr>
        <p:txBody>
          <a:bodyPr wrap="square">
            <a:spAutoFit/>
          </a:bodyPr>
          <a:lstStyle/>
          <a:p>
            <a:r>
              <a:rPr lang="en-US" sz="1100" dirty="0" smtClean="0"/>
              <a:t>MacDougall HG, </a:t>
            </a:r>
            <a:r>
              <a:rPr lang="en-US" sz="1100" dirty="0" err="1" smtClean="0"/>
              <a:t>McGarvie</a:t>
            </a:r>
            <a:r>
              <a:rPr lang="en-US" sz="1100" dirty="0" smtClean="0"/>
              <a:t> LA, </a:t>
            </a:r>
            <a:r>
              <a:rPr lang="en-US" sz="1100" dirty="0" err="1" smtClean="0"/>
              <a:t>Halmagyi</a:t>
            </a:r>
            <a:r>
              <a:rPr lang="en-US" sz="1100" dirty="0" smtClean="0"/>
              <a:t> GM, </a:t>
            </a:r>
            <a:r>
              <a:rPr lang="en-US" sz="1100" dirty="0" err="1" smtClean="0"/>
              <a:t>Curthoys</a:t>
            </a:r>
            <a:r>
              <a:rPr lang="en-US" sz="1100" dirty="0" smtClean="0"/>
              <a:t> IS, et al. (2013) The Video Head Impulse Test (</a:t>
            </a:r>
            <a:r>
              <a:rPr lang="en-US" sz="1100" dirty="0" err="1" smtClean="0"/>
              <a:t>vHIT</a:t>
            </a:r>
            <a:r>
              <a:rPr lang="en-US" sz="1100" dirty="0" smtClean="0"/>
              <a:t>) Detects Vertical Semicircular Canal Dysfunction. </a:t>
            </a:r>
            <a:r>
              <a:rPr lang="en-US" sz="1100" dirty="0" err="1" smtClean="0"/>
              <a:t>PLoS</a:t>
            </a:r>
            <a:r>
              <a:rPr lang="en-US" sz="1100" dirty="0" smtClean="0"/>
              <a:t> ONE 8(4): e61488. doi:10.1371/journal.pone.0061488  </a:t>
            </a:r>
            <a:r>
              <a:rPr lang="en-US" sz="1100" dirty="0" smtClean="0">
                <a:hlinkClick r:id="rId4"/>
              </a:rPr>
              <a:t>http://www.plosone.org/article/info:doi/10.1371/journal.pone.0061488</a:t>
            </a:r>
            <a:endParaRPr lang="en-US" sz="1100" dirty="0"/>
          </a:p>
        </p:txBody>
      </p:sp>
      <p:sp>
        <p:nvSpPr>
          <p:cNvPr id="3" name="Slide Number Placeholder 2"/>
          <p:cNvSpPr>
            <a:spLocks noGrp="1"/>
          </p:cNvSpPr>
          <p:nvPr>
            <p:ph type="sldNum" sz="quarter" idx="4"/>
          </p:nvPr>
        </p:nvSpPr>
        <p:spPr/>
        <p:txBody>
          <a:bodyPr/>
          <a:lstStyle/>
          <a:p>
            <a:fld id="{0AFEE527-DE6D-45D2-B8CB-5152FCB7CDC4}" type="slidenum">
              <a:rPr lang="en-US" smtClean="0"/>
              <a:pPr/>
              <a:t>32</a:t>
            </a:fld>
            <a:endParaRPr lang="en-US"/>
          </a:p>
        </p:txBody>
      </p:sp>
    </p:spTree>
    <p:extLst>
      <p:ext uri="{BB962C8B-B14F-4D97-AF65-F5344CB8AC3E}">
        <p14:creationId xmlns:p14="http://schemas.microsoft.com/office/powerpoint/2010/main" val="1832568317"/>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600"/>
            <a:ext cx="8382000" cy="1353600"/>
          </a:xfrm>
        </p:spPr>
        <p:txBody>
          <a:bodyPr/>
          <a:lstStyle/>
          <a:p>
            <a:r>
              <a:rPr lang="en-US" dirty="0" err="1" smtClean="0"/>
              <a:t>vHIT</a:t>
            </a:r>
            <a:r>
              <a:rPr lang="en-US" dirty="0" smtClean="0"/>
              <a:t> vs Visual Observation/Bedside Testing</a:t>
            </a:r>
            <a:endParaRPr lang="en-US" dirty="0"/>
          </a:p>
        </p:txBody>
      </p:sp>
      <p:sp>
        <p:nvSpPr>
          <p:cNvPr id="3" name="Content Placeholder 2"/>
          <p:cNvSpPr>
            <a:spLocks noGrp="1"/>
          </p:cNvSpPr>
          <p:nvPr>
            <p:ph idx="1"/>
          </p:nvPr>
        </p:nvSpPr>
        <p:spPr>
          <a:xfrm>
            <a:off x="457200" y="1447800"/>
            <a:ext cx="8229600" cy="4876800"/>
          </a:xfrm>
        </p:spPr>
        <p:txBody>
          <a:bodyPr/>
          <a:lstStyle/>
          <a:p>
            <a:r>
              <a:rPr lang="en-US" sz="1800" dirty="0" smtClean="0"/>
              <a:t>Impulse can identify covert saccades</a:t>
            </a:r>
          </a:p>
          <a:p>
            <a:endParaRPr lang="en-US" sz="1800" dirty="0" smtClean="0"/>
          </a:p>
          <a:p>
            <a:r>
              <a:rPr lang="en-US" sz="1800" dirty="0" smtClean="0"/>
              <a:t>Validates that head impulse is performed properly</a:t>
            </a:r>
          </a:p>
          <a:p>
            <a:endParaRPr lang="en-US" sz="1800" dirty="0" smtClean="0"/>
          </a:p>
          <a:p>
            <a:r>
              <a:rPr lang="en-US" sz="1800" dirty="0" smtClean="0"/>
              <a:t>Sensitivity and specificity are 95% -  with reduction in false negatives (</a:t>
            </a:r>
            <a:r>
              <a:rPr lang="en-US" sz="1800" dirty="0" err="1" smtClean="0"/>
              <a:t>identifing</a:t>
            </a:r>
            <a:r>
              <a:rPr lang="en-US" sz="1800" dirty="0" smtClean="0"/>
              <a:t> patients as normal who are truly abnormal)</a:t>
            </a:r>
          </a:p>
          <a:p>
            <a:endParaRPr lang="en-US" sz="1800" dirty="0" smtClean="0"/>
          </a:p>
          <a:p>
            <a:r>
              <a:rPr lang="en-US" sz="1800" dirty="0" smtClean="0"/>
              <a:t>Provides objective </a:t>
            </a:r>
            <a:r>
              <a:rPr lang="en-US" sz="1800" dirty="0"/>
              <a:t>a</a:t>
            </a:r>
            <a:r>
              <a:rPr lang="en-US" sz="1800" dirty="0" smtClean="0"/>
              <a:t>nalysis with normative data for comparison over time</a:t>
            </a:r>
          </a:p>
          <a:p>
            <a:endParaRPr lang="en-US" sz="1800" dirty="0" smtClean="0"/>
          </a:p>
          <a:p>
            <a:r>
              <a:rPr lang="en-US" sz="1800" dirty="0"/>
              <a:t>Better patient comfort during test (don’t need large head thrusts</a:t>
            </a:r>
            <a:r>
              <a:rPr lang="en-US" sz="1800" dirty="0" smtClean="0"/>
              <a:t>)</a:t>
            </a:r>
            <a:endParaRPr lang="en-US" sz="1800" dirty="0"/>
          </a:p>
        </p:txBody>
      </p:sp>
      <p:sp>
        <p:nvSpPr>
          <p:cNvPr id="4" name="Slide Number Placeholder 3"/>
          <p:cNvSpPr>
            <a:spLocks noGrp="1"/>
          </p:cNvSpPr>
          <p:nvPr>
            <p:ph type="sldNum" sz="quarter" idx="4"/>
          </p:nvPr>
        </p:nvSpPr>
        <p:spPr/>
        <p:txBody>
          <a:bodyPr/>
          <a:lstStyle/>
          <a:p>
            <a:fld id="{0AFEE527-DE6D-45D2-B8CB-5152FCB7CDC4}" type="slidenum">
              <a:rPr lang="en-US" smtClean="0"/>
              <a:pPr/>
              <a:t>33</a:t>
            </a:fld>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Performing </a:t>
            </a:r>
            <a:r>
              <a:rPr lang="en-US" dirty="0" err="1" smtClean="0"/>
              <a:t>vHIT</a:t>
            </a:r>
            <a:endParaRPr lang="en-US" dirty="0"/>
          </a:p>
        </p:txBody>
      </p:sp>
      <p:sp>
        <p:nvSpPr>
          <p:cNvPr id="3" name="Subtitle 2"/>
          <p:cNvSpPr>
            <a:spLocks noGrp="1"/>
          </p:cNvSpPr>
          <p:nvPr>
            <p:ph type="subTitle" idx="1"/>
          </p:nvPr>
        </p:nvSpPr>
        <p:spPr/>
        <p:txBody>
          <a:bodyPr/>
          <a:lstStyle/>
          <a:p>
            <a:r>
              <a:rPr lang="en-US" dirty="0" smtClean="0"/>
              <a:t> </a:t>
            </a:r>
          </a:p>
          <a:p>
            <a:endParaRPr lang="en-US" dirty="0"/>
          </a:p>
          <a:p>
            <a:endParaRPr lang="en-US" dirty="0" smtClean="0"/>
          </a:p>
          <a:p>
            <a:endParaRPr lang="en-US" dirty="0"/>
          </a:p>
        </p:txBody>
      </p:sp>
      <p:sp>
        <p:nvSpPr>
          <p:cNvPr id="4" name="Slide Number Placeholder 3"/>
          <p:cNvSpPr>
            <a:spLocks noGrp="1"/>
          </p:cNvSpPr>
          <p:nvPr>
            <p:ph type="sldNum" sz="quarter" idx="4"/>
          </p:nvPr>
        </p:nvSpPr>
        <p:spPr/>
        <p:txBody>
          <a:bodyPr/>
          <a:lstStyle/>
          <a:p>
            <a:fld id="{0AFEE527-DE6D-45D2-B8CB-5152FCB7CDC4}" type="slidenum">
              <a:rPr lang="en-US" smtClean="0"/>
              <a:pPr/>
              <a:t>34</a:t>
            </a:fld>
            <a:endParaRPr lang="en-US"/>
          </a:p>
        </p:txBody>
      </p:sp>
    </p:spTree>
    <p:extLst>
      <p:ext uri="{BB962C8B-B14F-4D97-AF65-F5344CB8AC3E}">
        <p14:creationId xmlns:p14="http://schemas.microsoft.com/office/powerpoint/2010/main" val="3861023954"/>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Video HIT: Evaluate all six canals</a:t>
            </a:r>
            <a:endParaRPr lang="en-US" dirty="0"/>
          </a:p>
        </p:txBody>
      </p:sp>
      <p:sp>
        <p:nvSpPr>
          <p:cNvPr id="5" name="Rectangle 4"/>
          <p:cNvSpPr/>
          <p:nvPr/>
        </p:nvSpPr>
        <p:spPr>
          <a:xfrm>
            <a:off x="685800" y="5867400"/>
            <a:ext cx="8153400" cy="600164"/>
          </a:xfrm>
          <a:prstGeom prst="rect">
            <a:avLst/>
          </a:prstGeom>
        </p:spPr>
        <p:txBody>
          <a:bodyPr wrap="square">
            <a:spAutoFit/>
          </a:bodyPr>
          <a:lstStyle/>
          <a:p>
            <a:r>
              <a:rPr lang="en-US" sz="1100" dirty="0" smtClean="0"/>
              <a:t>MacDougall HG, </a:t>
            </a:r>
            <a:r>
              <a:rPr lang="en-US" sz="1100" dirty="0" err="1" smtClean="0"/>
              <a:t>McGarvie</a:t>
            </a:r>
            <a:r>
              <a:rPr lang="en-US" sz="1100" dirty="0" smtClean="0"/>
              <a:t> LA, </a:t>
            </a:r>
            <a:r>
              <a:rPr lang="en-US" sz="1100" dirty="0" err="1" smtClean="0"/>
              <a:t>Halmagyi</a:t>
            </a:r>
            <a:r>
              <a:rPr lang="en-US" sz="1100" dirty="0" smtClean="0"/>
              <a:t> GM, </a:t>
            </a:r>
            <a:r>
              <a:rPr lang="en-US" sz="1100" dirty="0" err="1" smtClean="0"/>
              <a:t>Curthoys</a:t>
            </a:r>
            <a:r>
              <a:rPr lang="en-US" sz="1100" dirty="0" smtClean="0"/>
              <a:t> IS, et al. (2013) The Video Head Impulse Test (</a:t>
            </a:r>
            <a:r>
              <a:rPr lang="en-US" sz="1100" dirty="0" err="1" smtClean="0"/>
              <a:t>vHIT</a:t>
            </a:r>
            <a:r>
              <a:rPr lang="en-US" sz="1100" dirty="0" smtClean="0"/>
              <a:t>) Detects Vertical Semicircular Canal Dysfunction. </a:t>
            </a:r>
            <a:r>
              <a:rPr lang="en-US" sz="1100" dirty="0" err="1" smtClean="0"/>
              <a:t>PLoS</a:t>
            </a:r>
            <a:r>
              <a:rPr lang="en-US" sz="1100" dirty="0" smtClean="0"/>
              <a:t> ONE 8(4): e61488. doi:10.1371/journal.pone.0061488</a:t>
            </a:r>
          </a:p>
          <a:p>
            <a:r>
              <a:rPr lang="en-US" sz="1100" dirty="0" smtClean="0">
                <a:hlinkClick r:id="rId2"/>
              </a:rPr>
              <a:t>http://www.plosone.org/article/info:doi/10.1371/journal.pone.0061488</a:t>
            </a:r>
            <a:endParaRPr lang="en-US" sz="1100" dirty="0"/>
          </a:p>
        </p:txBody>
      </p:sp>
      <p:sp>
        <p:nvSpPr>
          <p:cNvPr id="3" name="Slide Number Placeholder 2"/>
          <p:cNvSpPr>
            <a:spLocks noGrp="1"/>
          </p:cNvSpPr>
          <p:nvPr>
            <p:ph type="sldNum" sz="quarter" idx="4"/>
          </p:nvPr>
        </p:nvSpPr>
        <p:spPr/>
        <p:txBody>
          <a:bodyPr/>
          <a:lstStyle/>
          <a:p>
            <a:fld id="{0AFEE527-DE6D-45D2-B8CB-5152FCB7CDC4}" type="slidenum">
              <a:rPr lang="en-US" smtClean="0"/>
              <a:pPr/>
              <a:t>35</a:t>
            </a:fld>
            <a:endParaRPr lang="en-US"/>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2213136"/>
            <a:ext cx="8522236" cy="3160443"/>
          </a:xfrm>
          <a:prstGeom prst="rect">
            <a:avLst/>
          </a:prstGeom>
        </p:spPr>
      </p:pic>
    </p:spTree>
    <p:extLst>
      <p:ext uri="{BB962C8B-B14F-4D97-AF65-F5344CB8AC3E}">
        <p14:creationId xmlns:p14="http://schemas.microsoft.com/office/powerpoint/2010/main" val="561650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lstStyle/>
          <a:p>
            <a:pPr marL="457200" indent="-457200">
              <a:buFont typeface="+mj-lt"/>
              <a:buAutoNum type="arabicPeriod"/>
            </a:pPr>
            <a:r>
              <a:rPr lang="en-US" sz="2000" dirty="0" smtClean="0"/>
              <a:t>Place goggles (tight fit required) and adjust pupil tracking</a:t>
            </a:r>
          </a:p>
          <a:p>
            <a:pPr marL="457200" indent="-457200">
              <a:buFont typeface="+mj-lt"/>
              <a:buAutoNum type="arabicPeriod"/>
            </a:pPr>
            <a:r>
              <a:rPr lang="en-US" sz="2000" dirty="0" smtClean="0"/>
              <a:t>Place hands on top of patient’s head - </a:t>
            </a:r>
            <a:r>
              <a:rPr lang="en-US" dirty="0" smtClean="0"/>
              <a:t>DO NOT touch strap or goggles</a:t>
            </a:r>
          </a:p>
          <a:p>
            <a:pPr marL="457200" indent="-457200">
              <a:buFont typeface="+mj-lt"/>
              <a:buAutoNum type="arabicPeriod"/>
            </a:pPr>
            <a:r>
              <a:rPr lang="en-US" sz="2000" dirty="0" smtClean="0"/>
              <a:t>Have patient stare at fixation dot</a:t>
            </a:r>
          </a:p>
          <a:p>
            <a:pPr marL="457200" indent="-457200">
              <a:buFont typeface="+mj-lt"/>
              <a:buAutoNum type="arabicPeriod"/>
            </a:pPr>
            <a:r>
              <a:rPr lang="en-US" sz="2000" dirty="0" smtClean="0"/>
              <a:t>Move head quickly and unpredictably </a:t>
            </a:r>
            <a:r>
              <a:rPr lang="en-US" dirty="0" smtClean="0"/>
              <a:t>~ 15° to left or right of fixation dot</a:t>
            </a:r>
          </a:p>
          <a:p>
            <a:pPr marL="857250" lvl="1" indent="-457200"/>
            <a:r>
              <a:rPr lang="en-US" u="sng" dirty="0" smtClean="0"/>
              <a:t>High velocity </a:t>
            </a:r>
            <a:r>
              <a:rPr lang="en-US" dirty="0" smtClean="0"/>
              <a:t>and </a:t>
            </a:r>
            <a:r>
              <a:rPr lang="en-US" u="sng" dirty="0" smtClean="0"/>
              <a:t>small amplitude</a:t>
            </a:r>
          </a:p>
          <a:p>
            <a:pPr marL="457200" indent="-457200">
              <a:buFont typeface="+mj-lt"/>
              <a:buAutoNum type="arabicPeriod"/>
            </a:pPr>
            <a:r>
              <a:rPr lang="en-US" sz="2000" dirty="0" smtClean="0"/>
              <a:t>Monitor software for velocity and accuracy</a:t>
            </a:r>
            <a:endParaRPr lang="en-US" sz="2000" dirty="0"/>
          </a:p>
        </p:txBody>
      </p:sp>
      <p:sp>
        <p:nvSpPr>
          <p:cNvPr id="6" name="Content Placeholder 5"/>
          <p:cNvSpPr>
            <a:spLocks noGrp="1"/>
          </p:cNvSpPr>
          <p:nvPr>
            <p:ph sz="half" idx="2"/>
          </p:nvPr>
        </p:nvSpPr>
        <p:spPr/>
        <p:txBody>
          <a:bodyPr/>
          <a:lstStyle/>
          <a:p>
            <a:endParaRPr lang="en-US"/>
          </a:p>
        </p:txBody>
      </p:sp>
      <p:sp>
        <p:nvSpPr>
          <p:cNvPr id="2" name="Title 1"/>
          <p:cNvSpPr>
            <a:spLocks noGrp="1"/>
          </p:cNvSpPr>
          <p:nvPr>
            <p:ph type="title"/>
          </p:nvPr>
        </p:nvSpPr>
        <p:spPr/>
        <p:txBody>
          <a:bodyPr/>
          <a:lstStyle/>
          <a:p>
            <a:r>
              <a:rPr lang="en-US" dirty="0" smtClean="0"/>
              <a:t>Performing Lateral Impulses</a:t>
            </a:r>
            <a:endParaRPr lang="en-US" dirty="0"/>
          </a:p>
        </p:txBody>
      </p:sp>
      <p:sp>
        <p:nvSpPr>
          <p:cNvPr id="4" name="Slide Number Placeholder 3"/>
          <p:cNvSpPr>
            <a:spLocks noGrp="1"/>
          </p:cNvSpPr>
          <p:nvPr>
            <p:ph type="sldNum" sz="quarter" idx="4"/>
          </p:nvPr>
        </p:nvSpPr>
        <p:spPr/>
        <p:txBody>
          <a:bodyPr/>
          <a:lstStyle/>
          <a:p>
            <a:fld id="{0AFEE527-DE6D-45D2-B8CB-5152FCB7CDC4}" type="slidenum">
              <a:rPr lang="en-US" smtClean="0"/>
              <a:pPr/>
              <a:t>36</a:t>
            </a:fld>
            <a:endParaRPr lang="en-US"/>
          </a:p>
        </p:txBody>
      </p:sp>
      <p:pic>
        <p:nvPicPr>
          <p:cNvPr id="7" name="Picture 2"/>
          <p:cNvPicPr>
            <a:picLocks noChangeAspect="1" noChangeArrowheads="1"/>
          </p:cNvPicPr>
          <p:nvPr/>
        </p:nvPicPr>
        <p:blipFill>
          <a:blip r:embed="rId2" cstate="print"/>
          <a:srcRect l="54630" t="5776" r="10185"/>
          <a:stretch>
            <a:fillRect/>
          </a:stretch>
        </p:blipFill>
        <p:spPr bwMode="auto">
          <a:xfrm>
            <a:off x="4677508" y="1676400"/>
            <a:ext cx="2895600" cy="2548581"/>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l="30178" t="22963" r="28036"/>
          <a:stretch>
            <a:fillRect/>
          </a:stretch>
        </p:blipFill>
        <p:spPr bwMode="auto">
          <a:xfrm>
            <a:off x="6477000" y="3810000"/>
            <a:ext cx="1981200" cy="2054579"/>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of Results</a:t>
            </a:r>
            <a:endParaRPr lang="en-US" dirty="0"/>
          </a:p>
        </p:txBody>
      </p:sp>
      <p:sp>
        <p:nvSpPr>
          <p:cNvPr id="3" name="Content Placeholder 2"/>
          <p:cNvSpPr>
            <a:spLocks noGrp="1"/>
          </p:cNvSpPr>
          <p:nvPr>
            <p:ph idx="1"/>
          </p:nvPr>
        </p:nvSpPr>
        <p:spPr>
          <a:xfrm>
            <a:off x="457200" y="1371600"/>
            <a:ext cx="8229600" cy="4068225"/>
          </a:xfrm>
        </p:spPr>
        <p:txBody>
          <a:bodyPr/>
          <a:lstStyle/>
          <a:p>
            <a:r>
              <a:rPr lang="en-US" dirty="0" smtClean="0"/>
              <a:t>Acceptable head impulses are analyzed for accurate performance, plotted by velocity, and analyzed for presence of </a:t>
            </a:r>
            <a:r>
              <a:rPr lang="en-US" dirty="0" err="1" smtClean="0"/>
              <a:t>sacccades</a:t>
            </a:r>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p:txBody>
      </p:sp>
      <p:pic>
        <p:nvPicPr>
          <p:cNvPr id="4" name="Picture 3" descr="Impulse Test Screenshot.png"/>
          <p:cNvPicPr>
            <a:picLocks noChangeAspect="1"/>
          </p:cNvPicPr>
          <p:nvPr/>
        </p:nvPicPr>
        <p:blipFill>
          <a:blip r:embed="rId2" cstate="print"/>
          <a:srcRect l="14516" t="2581" r="1290" b="40645"/>
          <a:stretch>
            <a:fillRect/>
          </a:stretch>
        </p:blipFill>
        <p:spPr>
          <a:xfrm>
            <a:off x="592015" y="2971800"/>
            <a:ext cx="7633855" cy="2895600"/>
          </a:xfrm>
          <a:prstGeom prst="rect">
            <a:avLst/>
          </a:prstGeom>
        </p:spPr>
      </p:pic>
      <p:sp>
        <p:nvSpPr>
          <p:cNvPr id="5" name="Slide Number Placeholder 4"/>
          <p:cNvSpPr>
            <a:spLocks noGrp="1"/>
          </p:cNvSpPr>
          <p:nvPr>
            <p:ph type="sldNum" sz="quarter" idx="4"/>
          </p:nvPr>
        </p:nvSpPr>
        <p:spPr/>
        <p:txBody>
          <a:bodyPr/>
          <a:lstStyle/>
          <a:p>
            <a:fld id="{0AFEE527-DE6D-45D2-B8CB-5152FCB7CDC4}" type="slidenum">
              <a:rPr lang="en-US" smtClean="0"/>
              <a:pPr/>
              <a:t>37</a:t>
            </a:fld>
            <a:endParaRPr lang="en-US" dirty="0"/>
          </a:p>
        </p:txBody>
      </p:sp>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Performing Impulses </a:t>
            </a:r>
            <a:endParaRPr lang="en-US" dirty="0"/>
          </a:p>
        </p:txBody>
      </p:sp>
      <p:sp>
        <p:nvSpPr>
          <p:cNvPr id="3" name="Content Placeholder 2"/>
          <p:cNvSpPr>
            <a:spLocks noGrp="1"/>
          </p:cNvSpPr>
          <p:nvPr>
            <p:ph idx="1"/>
          </p:nvPr>
        </p:nvSpPr>
        <p:spPr/>
        <p:txBody>
          <a:bodyPr/>
          <a:lstStyle/>
          <a:p>
            <a:r>
              <a:rPr lang="en-US" dirty="0" smtClean="0"/>
              <a:t>Passive for patient – performed by clinician</a:t>
            </a:r>
          </a:p>
          <a:p>
            <a:endParaRPr lang="en-US" dirty="0" smtClean="0"/>
          </a:p>
          <a:p>
            <a:r>
              <a:rPr lang="en-US" dirty="0" smtClean="0"/>
              <a:t>Unpredictable – avoid pattern</a:t>
            </a:r>
          </a:p>
          <a:p>
            <a:endParaRPr lang="en-US" dirty="0" smtClean="0"/>
          </a:p>
          <a:p>
            <a:r>
              <a:rPr lang="en-US" dirty="0" smtClean="0"/>
              <a:t>Multiple velocities between 100-250 degrees/second</a:t>
            </a:r>
          </a:p>
          <a:p>
            <a:endParaRPr lang="en-US" dirty="0" smtClean="0"/>
          </a:p>
          <a:p>
            <a:r>
              <a:rPr lang="en-US" dirty="0" smtClean="0"/>
              <a:t>Not include overshoot/rebound</a:t>
            </a:r>
          </a:p>
          <a:p>
            <a:endParaRPr lang="en-US" dirty="0" smtClean="0"/>
          </a:p>
          <a:p>
            <a:endParaRPr lang="en-US" dirty="0"/>
          </a:p>
          <a:p>
            <a:pPr marL="0" indent="0">
              <a:buNone/>
            </a:pPr>
            <a:endParaRPr lang="en-US" dirty="0"/>
          </a:p>
        </p:txBody>
      </p:sp>
      <p:sp>
        <p:nvSpPr>
          <p:cNvPr id="4" name="Slide Number Placeholder 3"/>
          <p:cNvSpPr>
            <a:spLocks noGrp="1"/>
          </p:cNvSpPr>
          <p:nvPr>
            <p:ph type="sldNum" sz="quarter" idx="4"/>
          </p:nvPr>
        </p:nvSpPr>
        <p:spPr/>
        <p:txBody>
          <a:bodyPr/>
          <a:lstStyle/>
          <a:p>
            <a:fld id="{0AFEE527-DE6D-45D2-B8CB-5152FCB7CDC4}" type="slidenum">
              <a:rPr lang="en-US" smtClean="0"/>
              <a:pPr/>
              <a:t>38</a:t>
            </a:fld>
            <a:endParaRPr lang="en-US"/>
          </a:p>
        </p:txBody>
      </p:sp>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Vertical Canal Tests</a:t>
            </a:r>
            <a:endParaRPr lang="en-US" dirty="0"/>
          </a:p>
        </p:txBody>
      </p:sp>
      <p:pic>
        <p:nvPicPr>
          <p:cNvPr id="4" name="Picture 2"/>
          <p:cNvPicPr>
            <a:picLocks noGrp="1" noChangeAspect="1" noChangeArrowheads="1"/>
          </p:cNvPicPr>
          <p:nvPr>
            <p:ph idx="1"/>
          </p:nvPr>
        </p:nvPicPr>
        <p:blipFill>
          <a:blip r:embed="rId2" cstate="print"/>
          <a:srcRect r="69265"/>
          <a:stretch>
            <a:fillRect/>
          </a:stretch>
        </p:blipFill>
        <p:spPr bwMode="auto">
          <a:xfrm>
            <a:off x="457200" y="1605244"/>
            <a:ext cx="3481746" cy="4210354"/>
          </a:xfrm>
          <a:prstGeom prst="rect">
            <a:avLst/>
          </a:prstGeom>
          <a:noFill/>
        </p:spPr>
      </p:pic>
      <p:sp>
        <p:nvSpPr>
          <p:cNvPr id="5" name="Rectangle 4"/>
          <p:cNvSpPr/>
          <p:nvPr/>
        </p:nvSpPr>
        <p:spPr>
          <a:xfrm>
            <a:off x="685800" y="5867400"/>
            <a:ext cx="8153400" cy="600164"/>
          </a:xfrm>
          <a:prstGeom prst="rect">
            <a:avLst/>
          </a:prstGeom>
        </p:spPr>
        <p:txBody>
          <a:bodyPr wrap="square">
            <a:spAutoFit/>
          </a:bodyPr>
          <a:lstStyle/>
          <a:p>
            <a:r>
              <a:rPr lang="en-US" sz="1100" dirty="0" smtClean="0"/>
              <a:t>MacDougall HG, </a:t>
            </a:r>
            <a:r>
              <a:rPr lang="en-US" sz="1100" dirty="0" err="1" smtClean="0"/>
              <a:t>McGarvie</a:t>
            </a:r>
            <a:r>
              <a:rPr lang="en-US" sz="1100" dirty="0" smtClean="0"/>
              <a:t> LA, </a:t>
            </a:r>
            <a:r>
              <a:rPr lang="en-US" sz="1100" dirty="0" err="1" smtClean="0"/>
              <a:t>Halmagyi</a:t>
            </a:r>
            <a:r>
              <a:rPr lang="en-US" sz="1100" dirty="0" smtClean="0"/>
              <a:t> GM, </a:t>
            </a:r>
            <a:r>
              <a:rPr lang="en-US" sz="1100" dirty="0" err="1" smtClean="0"/>
              <a:t>Curthoys</a:t>
            </a:r>
            <a:r>
              <a:rPr lang="en-US" sz="1100" dirty="0" smtClean="0"/>
              <a:t> IS, et al. (2013) The Video Head Impulse Test (</a:t>
            </a:r>
            <a:r>
              <a:rPr lang="en-US" sz="1100" dirty="0" err="1" smtClean="0"/>
              <a:t>vHIT</a:t>
            </a:r>
            <a:r>
              <a:rPr lang="en-US" sz="1100" dirty="0" smtClean="0"/>
              <a:t>) Detects Vertical Semicircular Canal Dysfunction. </a:t>
            </a:r>
            <a:r>
              <a:rPr lang="en-US" sz="1100" dirty="0" err="1" smtClean="0"/>
              <a:t>PLoS</a:t>
            </a:r>
            <a:r>
              <a:rPr lang="en-US" sz="1100" dirty="0" smtClean="0"/>
              <a:t> ONE 8(4): e61488. doi:10.1371/journal.pone.0061488</a:t>
            </a:r>
          </a:p>
          <a:p>
            <a:r>
              <a:rPr lang="en-US" sz="1100" dirty="0" smtClean="0">
                <a:hlinkClick r:id="rId3"/>
              </a:rPr>
              <a:t>http://www.plosone.org/article/info:doi/10.1371/journal.pone.0061488</a:t>
            </a:r>
            <a:endParaRPr lang="en-US" sz="1100" dirty="0"/>
          </a:p>
        </p:txBody>
      </p:sp>
      <p:sp>
        <p:nvSpPr>
          <p:cNvPr id="3" name="Slide Number Placeholder 2"/>
          <p:cNvSpPr>
            <a:spLocks noGrp="1"/>
          </p:cNvSpPr>
          <p:nvPr>
            <p:ph type="sldNum" sz="quarter" idx="4"/>
          </p:nvPr>
        </p:nvSpPr>
        <p:spPr/>
        <p:txBody>
          <a:bodyPr/>
          <a:lstStyle/>
          <a:p>
            <a:fld id="{0AFEE527-DE6D-45D2-B8CB-5152FCB7CDC4}" type="slidenum">
              <a:rPr lang="en-US" smtClean="0"/>
              <a:pPr/>
              <a:t>39</a:t>
            </a:fld>
            <a:endParaRPr lang="en-US"/>
          </a:p>
        </p:txBody>
      </p:sp>
      <p:pic>
        <p:nvPicPr>
          <p:cNvPr id="6" name="Picture 2"/>
          <p:cNvPicPr>
            <a:picLocks noChangeAspect="1" noChangeArrowheads="1"/>
          </p:cNvPicPr>
          <p:nvPr/>
        </p:nvPicPr>
        <p:blipFill>
          <a:blip r:embed="rId2" cstate="print"/>
          <a:srcRect l="69591"/>
          <a:stretch>
            <a:fillRect/>
          </a:stretch>
        </p:blipFill>
        <p:spPr bwMode="auto">
          <a:xfrm>
            <a:off x="5313218" y="1605244"/>
            <a:ext cx="3373582" cy="4123267"/>
          </a:xfrm>
          <a:prstGeom prst="rect">
            <a:avLst/>
          </a:prstGeom>
          <a:noFill/>
        </p:spPr>
      </p:pic>
    </p:spTree>
    <p:extLst>
      <p:ext uri="{BB962C8B-B14F-4D97-AF65-F5344CB8AC3E}">
        <p14:creationId xmlns:p14="http://schemas.microsoft.com/office/powerpoint/2010/main" val="2710785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Current Status of Vestibular Assessment</a:t>
            </a:r>
            <a:endParaRPr lang="en-US" dirty="0"/>
          </a:p>
        </p:txBody>
      </p:sp>
      <p:sp>
        <p:nvSpPr>
          <p:cNvPr id="3" name="Content Placeholder 2"/>
          <p:cNvSpPr>
            <a:spLocks noGrp="1"/>
          </p:cNvSpPr>
          <p:nvPr>
            <p:ph idx="1"/>
          </p:nvPr>
        </p:nvSpPr>
        <p:spPr/>
        <p:txBody>
          <a:bodyPr/>
          <a:lstStyle/>
          <a:p>
            <a:pPr>
              <a:buNone/>
            </a:pPr>
            <a:r>
              <a:rPr lang="en-US" sz="2000" b="1" dirty="0" smtClean="0"/>
              <a:t>Rotary Chair Testing</a:t>
            </a:r>
          </a:p>
          <a:p>
            <a:r>
              <a:rPr lang="en-US" sz="2000" dirty="0" smtClean="0"/>
              <a:t>Typically used to verify bilateral weakness from caloric testing</a:t>
            </a:r>
          </a:p>
          <a:p>
            <a:r>
              <a:rPr lang="en-US" sz="2000" dirty="0" smtClean="0"/>
              <a:t>Can be performed on patients with middle ear disorder</a:t>
            </a:r>
          </a:p>
          <a:p>
            <a:r>
              <a:rPr lang="en-US" sz="2000" dirty="0" smtClean="0"/>
              <a:t>Can assess </a:t>
            </a:r>
            <a:r>
              <a:rPr lang="en-US" sz="2000" dirty="0" err="1" smtClean="0"/>
              <a:t>utricular</a:t>
            </a:r>
            <a:r>
              <a:rPr lang="en-US" sz="2000" dirty="0" smtClean="0"/>
              <a:t> function with off-axis testing (not common)</a:t>
            </a:r>
          </a:p>
          <a:p>
            <a:endParaRPr lang="en-US" sz="2000" dirty="0" smtClean="0"/>
          </a:p>
          <a:p>
            <a:pPr>
              <a:buNone/>
            </a:pPr>
            <a:r>
              <a:rPr lang="en-US" sz="2000" dirty="0" smtClean="0"/>
              <a:t>But…</a:t>
            </a:r>
          </a:p>
          <a:p>
            <a:r>
              <a:rPr lang="en-US" sz="2000" dirty="0" smtClean="0"/>
              <a:t>VERY Expensive</a:t>
            </a:r>
          </a:p>
          <a:p>
            <a:r>
              <a:rPr lang="en-US" sz="2000" dirty="0" smtClean="0"/>
              <a:t>Incredibly large footprint</a:t>
            </a:r>
          </a:p>
          <a:p>
            <a:r>
              <a:rPr lang="en-US" sz="2000" dirty="0" smtClean="0"/>
              <a:t>Not pleasant for patient</a:t>
            </a:r>
          </a:p>
          <a:p>
            <a:r>
              <a:rPr lang="en-US" sz="2000" dirty="0" smtClean="0"/>
              <a:t>Insensitive to many common peripheral vestibular lesions</a:t>
            </a:r>
            <a:endParaRPr lang="en-US" sz="2000" dirty="0"/>
          </a:p>
        </p:txBody>
      </p:sp>
      <p:sp>
        <p:nvSpPr>
          <p:cNvPr id="4" name="Slide Number Placeholder 3"/>
          <p:cNvSpPr>
            <a:spLocks noGrp="1"/>
          </p:cNvSpPr>
          <p:nvPr>
            <p:ph type="sldNum" sz="quarter" idx="4"/>
          </p:nvPr>
        </p:nvSpPr>
        <p:spPr/>
        <p:txBody>
          <a:bodyPr/>
          <a:lstStyle/>
          <a:p>
            <a:fld id="{0AFEE527-DE6D-45D2-B8CB-5152FCB7CDC4}" type="slidenum">
              <a:rPr lang="en-US" smtClean="0"/>
              <a:pPr/>
              <a:t>4</a:t>
            </a:fld>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3600"/>
            <a:ext cx="8991600" cy="1353600"/>
          </a:xfrm>
        </p:spPr>
        <p:txBody>
          <a:bodyPr/>
          <a:lstStyle/>
          <a:p>
            <a:r>
              <a:rPr lang="en-US" dirty="0" smtClean="0"/>
              <a:t>Performing Vertical Impulses - LARP and RALP</a:t>
            </a:r>
            <a:endParaRPr lang="en-US" dirty="0"/>
          </a:p>
        </p:txBody>
      </p:sp>
      <p:sp>
        <p:nvSpPr>
          <p:cNvPr id="3" name="Content Placeholder 2"/>
          <p:cNvSpPr>
            <a:spLocks noGrp="1"/>
          </p:cNvSpPr>
          <p:nvPr>
            <p:ph idx="1"/>
          </p:nvPr>
        </p:nvSpPr>
        <p:spPr>
          <a:xfrm>
            <a:off x="457200" y="1752600"/>
            <a:ext cx="8229600" cy="4526632"/>
          </a:xfrm>
        </p:spPr>
        <p:txBody>
          <a:bodyPr>
            <a:noAutofit/>
          </a:bodyPr>
          <a:lstStyle/>
          <a:p>
            <a:pPr>
              <a:buNone/>
            </a:pPr>
            <a:r>
              <a:rPr lang="en-US" sz="2000" dirty="0" smtClean="0"/>
              <a:t>After performing lateral impulses:</a:t>
            </a:r>
          </a:p>
          <a:p>
            <a:pPr marL="457200" indent="-457200">
              <a:buFont typeface="+mj-lt"/>
              <a:buAutoNum type="arabicPeriod"/>
            </a:pPr>
            <a:r>
              <a:rPr lang="en-US" sz="2000" dirty="0" smtClean="0"/>
              <a:t>Select the appropriate test (RALP or LARP)</a:t>
            </a:r>
          </a:p>
          <a:p>
            <a:pPr marL="457200" indent="-457200">
              <a:buFont typeface="+mj-lt"/>
              <a:buAutoNum type="arabicPeriod"/>
            </a:pPr>
            <a:endParaRPr lang="en-US" sz="2000" dirty="0" smtClean="0"/>
          </a:p>
          <a:p>
            <a:pPr marL="457200" indent="-457200">
              <a:buFont typeface="+mj-lt"/>
              <a:buAutoNum type="arabicPeriod"/>
            </a:pPr>
            <a:r>
              <a:rPr lang="en-US" sz="2000" dirty="0" smtClean="0"/>
              <a:t>Select ‘Center’ Button and turn the patient’s  head until image turns yellow or green</a:t>
            </a:r>
          </a:p>
          <a:p>
            <a:pPr marL="1025525" lvl="2" indent="-457200"/>
            <a:r>
              <a:rPr lang="en-US" dirty="0" smtClean="0"/>
              <a:t>Counter-clockwise for RALP</a:t>
            </a:r>
          </a:p>
          <a:p>
            <a:pPr marL="1025525" lvl="2" indent="-457200"/>
            <a:r>
              <a:rPr lang="en-US" dirty="0" smtClean="0"/>
              <a:t>Clockwise for LARP</a:t>
            </a:r>
          </a:p>
          <a:p>
            <a:pPr marL="1025525" lvl="2" indent="-457200"/>
            <a:endParaRPr lang="en-US" dirty="0" smtClean="0"/>
          </a:p>
          <a:p>
            <a:pPr marL="457200" indent="-457200">
              <a:buFont typeface="+mj-lt"/>
              <a:buAutoNum type="arabicPeriod"/>
            </a:pPr>
            <a:r>
              <a:rPr lang="en-US" sz="2000" dirty="0" smtClean="0"/>
              <a:t>Adjust pupil tracking</a:t>
            </a:r>
          </a:p>
          <a:p>
            <a:pPr marL="457200" indent="-457200">
              <a:buFont typeface="+mj-lt"/>
              <a:buAutoNum type="arabicPeriod"/>
            </a:pPr>
            <a:endParaRPr lang="en-US" sz="2000" dirty="0" smtClean="0"/>
          </a:p>
          <a:p>
            <a:pPr marL="457200" indent="-457200">
              <a:buFont typeface="+mj-lt"/>
              <a:buAutoNum type="arabicPeriod"/>
            </a:pPr>
            <a:r>
              <a:rPr lang="en-US" sz="2000" dirty="0" smtClean="0"/>
              <a:t>Begin Test  (No need to re-calibrate)</a:t>
            </a:r>
            <a:endParaRPr lang="en-US" sz="2000" dirty="0"/>
          </a:p>
        </p:txBody>
      </p:sp>
      <p:pic>
        <p:nvPicPr>
          <p:cNvPr id="5" name="Picture 4" descr="RALP head pic.jpg"/>
          <p:cNvPicPr>
            <a:picLocks noChangeAspect="1"/>
          </p:cNvPicPr>
          <p:nvPr/>
        </p:nvPicPr>
        <p:blipFill>
          <a:blip r:embed="rId2" cstate="print"/>
          <a:srcRect l="77500" t="61852" r="5833" b="11481"/>
          <a:stretch>
            <a:fillRect/>
          </a:stretch>
        </p:blipFill>
        <p:spPr>
          <a:xfrm>
            <a:off x="5508104" y="3374880"/>
            <a:ext cx="2895600" cy="2606040"/>
          </a:xfrm>
          <a:prstGeom prst="rect">
            <a:avLst/>
          </a:prstGeom>
        </p:spPr>
      </p:pic>
    </p:spTree>
    <p:extLst>
      <p:ext uri="{BB962C8B-B14F-4D97-AF65-F5344CB8AC3E}">
        <p14:creationId xmlns:p14="http://schemas.microsoft.com/office/powerpoint/2010/main" val="2471595614"/>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Head Impulse Test Results</a:t>
            </a:r>
            <a:endParaRPr lang="en-US" dirty="0"/>
          </a:p>
        </p:txBody>
      </p:sp>
      <p:sp>
        <p:nvSpPr>
          <p:cNvPr id="3" name="Slide Number Placeholder 2"/>
          <p:cNvSpPr>
            <a:spLocks noGrp="1"/>
          </p:cNvSpPr>
          <p:nvPr>
            <p:ph type="sldNum" sz="quarter" idx="4"/>
          </p:nvPr>
        </p:nvSpPr>
        <p:spPr/>
        <p:txBody>
          <a:bodyPr/>
          <a:lstStyle/>
          <a:p>
            <a:fld id="{0AFEE527-DE6D-45D2-B8CB-5152FCB7CDC4}" type="slidenum">
              <a:rPr lang="en-US" smtClean="0"/>
              <a:pPr/>
              <a:t>41</a:t>
            </a:fld>
            <a:endParaRPr lang="en-US"/>
          </a:p>
        </p:txBody>
      </p:sp>
    </p:spTree>
    <p:extLst>
      <p:ext uri="{BB962C8B-B14F-4D97-AF65-F5344CB8AC3E}">
        <p14:creationId xmlns:p14="http://schemas.microsoft.com/office/powerpoint/2010/main" val="3861023954"/>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Criteria for Abnormality</a:t>
            </a:r>
            <a:endParaRPr lang="en-US" dirty="0"/>
          </a:p>
        </p:txBody>
      </p:sp>
      <p:sp>
        <p:nvSpPr>
          <p:cNvPr id="3" name="Content Placeholder 2"/>
          <p:cNvSpPr>
            <a:spLocks noGrp="1"/>
          </p:cNvSpPr>
          <p:nvPr>
            <p:ph idx="1"/>
          </p:nvPr>
        </p:nvSpPr>
        <p:spPr/>
        <p:txBody>
          <a:bodyPr>
            <a:normAutofit/>
          </a:bodyPr>
          <a:lstStyle/>
          <a:p>
            <a:r>
              <a:rPr lang="en-US" sz="2400" dirty="0" smtClean="0"/>
              <a:t>Presence of Saccades</a:t>
            </a:r>
            <a:r>
              <a:rPr lang="en-US" sz="2400" dirty="0"/>
              <a:t> </a:t>
            </a:r>
            <a:r>
              <a:rPr lang="en-US" sz="2400" dirty="0" smtClean="0"/>
              <a:t>- can be identified based on their direction, timing, velocity, and consistency</a:t>
            </a:r>
          </a:p>
          <a:p>
            <a:pPr marL="457200" lvl="1" indent="0">
              <a:buNone/>
            </a:pPr>
            <a:endParaRPr lang="en-US" sz="2400" dirty="0" smtClean="0"/>
          </a:p>
          <a:p>
            <a:r>
              <a:rPr lang="en-US" sz="2400" dirty="0" smtClean="0"/>
              <a:t>VOR gain (slow eye movement / head movement where head/eye movements can be based on position, velocity, or acceleration)</a:t>
            </a:r>
          </a:p>
          <a:p>
            <a:endParaRPr lang="en-US" sz="2400" dirty="0" smtClean="0"/>
          </a:p>
          <a:p>
            <a:r>
              <a:rPr lang="en-US" sz="2400" dirty="0" smtClean="0"/>
              <a:t>Gain asymmetry (difference between VOR gain for rightward and leftward head impulses)</a:t>
            </a:r>
          </a:p>
          <a:p>
            <a:endParaRPr lang="en-US" dirty="0"/>
          </a:p>
        </p:txBody>
      </p:sp>
      <p:sp>
        <p:nvSpPr>
          <p:cNvPr id="4" name="Slide Number Placeholder 3"/>
          <p:cNvSpPr>
            <a:spLocks noGrp="1"/>
          </p:cNvSpPr>
          <p:nvPr>
            <p:ph type="sldNum" sz="quarter" idx="4"/>
          </p:nvPr>
        </p:nvSpPr>
        <p:spPr/>
        <p:txBody>
          <a:bodyPr/>
          <a:lstStyle/>
          <a:p>
            <a:fld id="{0AFEE527-DE6D-45D2-B8CB-5152FCB7CDC4}" type="slidenum">
              <a:rPr lang="en-US" smtClean="0"/>
              <a:pPr/>
              <a:t>42</a:t>
            </a:fld>
            <a:endParaRPr lang="en-US"/>
          </a:p>
        </p:txBody>
      </p:sp>
    </p:spTree>
    <p:extLst>
      <p:ext uri="{BB962C8B-B14F-4D97-AF65-F5344CB8AC3E}">
        <p14:creationId xmlns:p14="http://schemas.microsoft.com/office/powerpoint/2010/main" val="21180049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vHIT</a:t>
            </a:r>
            <a:r>
              <a:rPr lang="en-US" dirty="0" smtClean="0"/>
              <a:t> Interpretation</a:t>
            </a:r>
            <a:endParaRPr lang="en-US" dirty="0"/>
          </a:p>
        </p:txBody>
      </p:sp>
      <p:sp>
        <p:nvSpPr>
          <p:cNvPr id="3" name="Content Placeholder 2"/>
          <p:cNvSpPr>
            <a:spLocks noGrp="1"/>
          </p:cNvSpPr>
          <p:nvPr>
            <p:ph idx="1"/>
          </p:nvPr>
        </p:nvSpPr>
        <p:spPr/>
        <p:txBody>
          <a:bodyPr>
            <a:normAutofit/>
          </a:bodyPr>
          <a:lstStyle/>
          <a:p>
            <a:r>
              <a:rPr lang="en-US" sz="2400" dirty="0" smtClean="0"/>
              <a:t>Catch-up saccades occur within a specific time window after the onset of head impulse (~70 </a:t>
            </a:r>
            <a:r>
              <a:rPr lang="en-US" sz="2400" dirty="0" err="1" smtClean="0"/>
              <a:t>msec</a:t>
            </a:r>
            <a:r>
              <a:rPr lang="en-US" sz="2400" dirty="0" smtClean="0"/>
              <a:t> to the end of head motion for covert saccades and within ~200 </a:t>
            </a:r>
            <a:r>
              <a:rPr lang="en-US" sz="2400" dirty="0" err="1" smtClean="0"/>
              <a:t>msec</a:t>
            </a:r>
            <a:r>
              <a:rPr lang="en-US" sz="2400" dirty="0" smtClean="0"/>
              <a:t> after the end of head motion for overt saccades)</a:t>
            </a:r>
          </a:p>
          <a:p>
            <a:r>
              <a:rPr lang="en-US" sz="2400" dirty="0" smtClean="0"/>
              <a:t>Saccades that are substantially smaller than the peak head velocity should not be considered as catch-up saccades</a:t>
            </a:r>
          </a:p>
          <a:p>
            <a:r>
              <a:rPr lang="en-US" sz="2400" dirty="0" smtClean="0"/>
              <a:t>The exact parameters for the timing and velocity of catch-up saccades are still emerging but the presence of </a:t>
            </a:r>
            <a:r>
              <a:rPr lang="en-US" sz="2400" b="1" dirty="0" smtClean="0"/>
              <a:t>consistent </a:t>
            </a:r>
            <a:r>
              <a:rPr lang="en-US" sz="2400" dirty="0" smtClean="0"/>
              <a:t>catch-up saccades should be considered abnormal even when the VOR gain is within normal limits</a:t>
            </a:r>
            <a:endParaRPr lang="en-US" sz="2400" dirty="0"/>
          </a:p>
        </p:txBody>
      </p:sp>
      <p:sp>
        <p:nvSpPr>
          <p:cNvPr id="4" name="Slide Number Placeholder 3"/>
          <p:cNvSpPr>
            <a:spLocks noGrp="1"/>
          </p:cNvSpPr>
          <p:nvPr>
            <p:ph type="sldNum" sz="quarter" idx="4"/>
          </p:nvPr>
        </p:nvSpPr>
        <p:spPr/>
        <p:txBody>
          <a:bodyPr/>
          <a:lstStyle/>
          <a:p>
            <a:fld id="{0AFEE527-DE6D-45D2-B8CB-5152FCB7CDC4}" type="slidenum">
              <a:rPr lang="en-US" smtClean="0"/>
              <a:pPr/>
              <a:t>43</a:t>
            </a:fld>
            <a:endParaRPr lang="en-US"/>
          </a:p>
        </p:txBody>
      </p:sp>
    </p:spTree>
    <p:extLst>
      <p:ext uri="{BB962C8B-B14F-4D97-AF65-F5344CB8AC3E}">
        <p14:creationId xmlns:p14="http://schemas.microsoft.com/office/powerpoint/2010/main" val="22592067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chemeClr val="bg1">
                    <a:lumMod val="50000"/>
                  </a:schemeClr>
                </a:solidFill>
              </a:rPr>
              <a:t>ICS Impulse – Gain Graph</a:t>
            </a:r>
            <a:endParaRPr lang="en-US" b="1" dirty="0">
              <a:solidFill>
                <a:schemeClr val="bg1">
                  <a:lumMod val="50000"/>
                </a:schemeClr>
              </a:solidFill>
            </a:endParaRPr>
          </a:p>
        </p:txBody>
      </p:sp>
      <p:sp>
        <p:nvSpPr>
          <p:cNvPr id="7" name="Content Placeholder 2"/>
          <p:cNvSpPr>
            <a:spLocks noGrp="1"/>
          </p:cNvSpPr>
          <p:nvPr>
            <p:ph idx="1"/>
          </p:nvPr>
        </p:nvSpPr>
        <p:spPr>
          <a:xfrm>
            <a:off x="428596" y="1295400"/>
            <a:ext cx="8229600" cy="4869904"/>
          </a:xfrm>
        </p:spPr>
        <p:txBody>
          <a:bodyPr>
            <a:normAutofit/>
          </a:bodyPr>
          <a:lstStyle/>
          <a:p>
            <a:r>
              <a:rPr lang="en-US" dirty="0" smtClean="0"/>
              <a:t>Gain – ratio of the eye movement velocity to the head movement velocity</a:t>
            </a:r>
          </a:p>
          <a:p>
            <a:pPr lvl="1"/>
            <a:r>
              <a:rPr lang="en-US" dirty="0" smtClean="0"/>
              <a:t>Right = red</a:t>
            </a:r>
          </a:p>
          <a:p>
            <a:pPr lvl="1"/>
            <a:r>
              <a:rPr lang="en-US" dirty="0" smtClean="0"/>
              <a:t>Left = blue</a:t>
            </a:r>
          </a:p>
          <a:p>
            <a:r>
              <a:rPr lang="en-US" dirty="0" smtClean="0"/>
              <a:t>Peak Velocity – maximum velocity representing that particular head impulse test</a:t>
            </a:r>
          </a:p>
          <a:p>
            <a:r>
              <a:rPr lang="en-US" dirty="0" smtClean="0"/>
              <a:t>Normative Data:</a:t>
            </a:r>
          </a:p>
          <a:p>
            <a:pPr lvl="1"/>
            <a:r>
              <a:rPr lang="en-US" dirty="0" smtClean="0"/>
              <a:t>White = within normal limits</a:t>
            </a:r>
          </a:p>
          <a:p>
            <a:pPr lvl="1"/>
            <a:r>
              <a:rPr lang="en-US" dirty="0" smtClean="0"/>
              <a:t>Light Grey = unilateral loss</a:t>
            </a:r>
          </a:p>
          <a:p>
            <a:pPr lvl="1"/>
            <a:r>
              <a:rPr lang="en-US" dirty="0" smtClean="0"/>
              <a:t>Dark Grey = bilateral loss</a:t>
            </a:r>
          </a:p>
          <a:p>
            <a:pPr lvl="1"/>
            <a:r>
              <a:rPr lang="en-US" dirty="0" smtClean="0"/>
              <a:t>Average (mean) of all gains for Right/Left and standard deviation</a:t>
            </a:r>
          </a:p>
          <a:p>
            <a:pPr lvl="1"/>
            <a:r>
              <a:rPr lang="en-US" dirty="0" smtClean="0"/>
              <a:t>Cutoffs can be changed under Options window</a:t>
            </a:r>
          </a:p>
          <a:p>
            <a:endParaRPr lang="en-US" dirty="0" smtClean="0"/>
          </a:p>
        </p:txBody>
      </p:sp>
      <p:sp>
        <p:nvSpPr>
          <p:cNvPr id="3" name="Slide Number Placeholder 2"/>
          <p:cNvSpPr>
            <a:spLocks noGrp="1"/>
          </p:cNvSpPr>
          <p:nvPr>
            <p:ph type="sldNum" sz="quarter" idx="4"/>
          </p:nvPr>
        </p:nvSpPr>
        <p:spPr/>
        <p:txBody>
          <a:bodyPr/>
          <a:lstStyle/>
          <a:p>
            <a:fld id="{0AFEE527-DE6D-45D2-B8CB-5152FCB7CDC4}" type="slidenum">
              <a:rPr lang="en-US" smtClean="0"/>
              <a:pPr/>
              <a:t>44</a:t>
            </a:fld>
            <a:endParaRPr lang="en-US"/>
          </a:p>
        </p:txBody>
      </p:sp>
    </p:spTree>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40080"/>
          </a:xfrm>
        </p:spPr>
        <p:txBody>
          <a:bodyPr>
            <a:noAutofit/>
          </a:bodyPr>
          <a:lstStyle/>
          <a:p>
            <a:r>
              <a:rPr lang="en-US" sz="4000" b="1" dirty="0" smtClean="0">
                <a:solidFill>
                  <a:schemeClr val="bg1">
                    <a:lumMod val="50000"/>
                  </a:schemeClr>
                </a:solidFill>
              </a:rPr>
              <a:t>ICS Impulse – Gain Graph</a:t>
            </a:r>
            <a:endParaRPr lang="en-US" sz="4000" b="1" dirty="0">
              <a:solidFill>
                <a:schemeClr val="bg1">
                  <a:lumMod val="50000"/>
                </a:schemeClr>
              </a:solidFill>
            </a:endParaRPr>
          </a:p>
        </p:txBody>
      </p:sp>
      <p:pic>
        <p:nvPicPr>
          <p:cNvPr id="5" name="Picture 4" descr="gain graph.png"/>
          <p:cNvPicPr>
            <a:picLocks noChangeAspect="1"/>
          </p:cNvPicPr>
          <p:nvPr/>
        </p:nvPicPr>
        <p:blipFill>
          <a:blip r:embed="rId3" cstate="print"/>
          <a:srcRect t="1029" b="66929"/>
          <a:stretch>
            <a:fillRect/>
          </a:stretch>
        </p:blipFill>
        <p:spPr>
          <a:xfrm>
            <a:off x="457200" y="1371600"/>
            <a:ext cx="8382000" cy="4191000"/>
          </a:xfrm>
          <a:prstGeom prst="rect">
            <a:avLst/>
          </a:prstGeom>
        </p:spPr>
      </p:pic>
      <p:sp>
        <p:nvSpPr>
          <p:cNvPr id="3" name="Slide Number Placeholder 2"/>
          <p:cNvSpPr>
            <a:spLocks noGrp="1"/>
          </p:cNvSpPr>
          <p:nvPr>
            <p:ph type="sldNum" sz="quarter" idx="4"/>
          </p:nvPr>
        </p:nvSpPr>
        <p:spPr/>
        <p:txBody>
          <a:bodyPr/>
          <a:lstStyle/>
          <a:p>
            <a:fld id="{0AFEE527-DE6D-45D2-B8CB-5152FCB7CDC4}" type="slidenum">
              <a:rPr lang="en-US" smtClean="0"/>
              <a:pPr/>
              <a:t>45</a:t>
            </a:fld>
            <a:endParaRPr lang="en-US"/>
          </a:p>
        </p:txBody>
      </p:sp>
    </p:spTree>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lvl="0" algn="ctr"/>
            <a:r>
              <a:rPr lang="en-US" sz="4000" dirty="0" smtClean="0"/>
              <a:t>Head Impulse Testing – Normal</a:t>
            </a:r>
            <a:endParaRPr lang="en-US" sz="4000" dirty="0"/>
          </a:p>
        </p:txBody>
      </p:sp>
      <p:sp>
        <p:nvSpPr>
          <p:cNvPr id="3" name="Content Placeholder 2"/>
          <p:cNvSpPr>
            <a:spLocks noGrp="1"/>
          </p:cNvSpPr>
          <p:nvPr>
            <p:ph idx="1"/>
          </p:nvPr>
        </p:nvSpPr>
        <p:spPr>
          <a:xfrm>
            <a:off x="457200" y="1828800"/>
            <a:ext cx="8229600" cy="4525963"/>
          </a:xfrm>
        </p:spPr>
        <p:txBody>
          <a:bodyPr>
            <a:normAutofit/>
          </a:bodyPr>
          <a:lstStyle/>
          <a:p>
            <a:pPr>
              <a:buNone/>
            </a:pPr>
            <a:r>
              <a:rPr lang="en-US" b="1" dirty="0" smtClean="0"/>
              <a:t>What does a patient within normal limits exhibit?</a:t>
            </a:r>
          </a:p>
          <a:p>
            <a:r>
              <a:rPr lang="en-US" dirty="0" smtClean="0"/>
              <a:t>Gain (comparison of eye and head movement)</a:t>
            </a:r>
          </a:p>
          <a:p>
            <a:pPr lvl="1"/>
            <a:r>
              <a:rPr lang="en-US" dirty="0" smtClean="0"/>
              <a:t>Greater than 0.8 for Lateral</a:t>
            </a:r>
          </a:p>
          <a:p>
            <a:pPr lvl="1"/>
            <a:r>
              <a:rPr lang="en-US" dirty="0" smtClean="0"/>
              <a:t>Greater than 0.7 for LARP/RALP</a:t>
            </a:r>
          </a:p>
          <a:p>
            <a:pPr lvl="1"/>
            <a:endParaRPr lang="en-US" dirty="0" smtClean="0"/>
          </a:p>
          <a:p>
            <a:r>
              <a:rPr lang="en-US" dirty="0" smtClean="0"/>
              <a:t>Saccades</a:t>
            </a:r>
          </a:p>
          <a:p>
            <a:pPr lvl="1"/>
            <a:r>
              <a:rPr lang="en-US" dirty="0" smtClean="0"/>
              <a:t>May have a few saccades but nothing significant</a:t>
            </a:r>
          </a:p>
          <a:p>
            <a:pPr lvl="1"/>
            <a:endParaRPr lang="en-US" dirty="0" smtClean="0"/>
          </a:p>
          <a:p>
            <a:r>
              <a:rPr lang="en-US" dirty="0" smtClean="0"/>
              <a:t>Spontaneous Nystagmus</a:t>
            </a:r>
          </a:p>
          <a:p>
            <a:pPr lvl="1"/>
            <a:r>
              <a:rPr lang="en-US" dirty="0" smtClean="0"/>
              <a:t>May be present or absent</a:t>
            </a:r>
          </a:p>
          <a:p>
            <a:pPr lvl="1"/>
            <a:endParaRPr lang="en-US" dirty="0"/>
          </a:p>
        </p:txBody>
      </p:sp>
      <p:sp>
        <p:nvSpPr>
          <p:cNvPr id="4" name="Slide Number Placeholder 3"/>
          <p:cNvSpPr>
            <a:spLocks noGrp="1"/>
          </p:cNvSpPr>
          <p:nvPr>
            <p:ph type="sldNum" sz="quarter" idx="4"/>
          </p:nvPr>
        </p:nvSpPr>
        <p:spPr/>
        <p:txBody>
          <a:bodyPr/>
          <a:lstStyle/>
          <a:p>
            <a:fld id="{0AFEE527-DE6D-45D2-B8CB-5152FCB7CDC4}" type="slidenum">
              <a:rPr lang="en-US" smtClean="0"/>
              <a:pPr/>
              <a:t>46</a:t>
            </a:fld>
            <a:endParaRPr lang="en-US"/>
          </a:p>
        </p:txBody>
      </p:sp>
    </p:spTree>
    <p:extLst>
      <p:ext uri="{BB962C8B-B14F-4D97-AF65-F5344CB8AC3E}">
        <p14:creationId xmlns:p14="http://schemas.microsoft.com/office/powerpoint/2010/main" val="878527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22960"/>
          </a:xfrm>
        </p:spPr>
        <p:txBody>
          <a:bodyPr>
            <a:normAutofit/>
          </a:bodyPr>
          <a:lstStyle/>
          <a:p>
            <a:pPr lvl="0" algn="ctr"/>
            <a:r>
              <a:rPr lang="en-US" sz="3600" dirty="0" smtClean="0"/>
              <a:t>Head Impulse Testing – Normal 2D</a:t>
            </a:r>
            <a:endParaRPr lang="en-US" sz="3600" dirty="0"/>
          </a:p>
        </p:txBody>
      </p:sp>
      <p:sp>
        <p:nvSpPr>
          <p:cNvPr id="6" name="TextBox 5"/>
          <p:cNvSpPr txBox="1"/>
          <p:nvPr/>
        </p:nvSpPr>
        <p:spPr>
          <a:xfrm>
            <a:off x="251520" y="5294025"/>
            <a:ext cx="8892480" cy="1354217"/>
          </a:xfrm>
          <a:prstGeom prst="rect">
            <a:avLst/>
          </a:prstGeom>
          <a:noFill/>
        </p:spPr>
        <p:txBody>
          <a:bodyPr wrap="square" rtlCol="0">
            <a:spAutoFit/>
          </a:bodyPr>
          <a:lstStyle/>
          <a:p>
            <a:pPr marL="342900" indent="-342900">
              <a:buAutoNum type="alphaUcPeriod"/>
            </a:pPr>
            <a:r>
              <a:rPr lang="en-US" sz="2000" dirty="0" smtClean="0"/>
              <a:t>The head data shows very well performed head impulses and the eye data shows a vestibular ocular reflex that mirrors the head velocities.</a:t>
            </a:r>
          </a:p>
          <a:p>
            <a:pPr marL="342900" indent="-342900">
              <a:buAutoNum type="alphaUcPeriod"/>
            </a:pPr>
            <a:r>
              <a:rPr lang="en-US" sz="2000" dirty="0" smtClean="0"/>
              <a:t>Downward spikes are a result of spontaneous nystagmus</a:t>
            </a:r>
            <a:r>
              <a:rPr lang="en-US" sz="2400" dirty="0" smtClean="0"/>
              <a:t>.</a:t>
            </a:r>
          </a:p>
          <a:p>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609600" y="822960"/>
            <a:ext cx="7696644" cy="4206240"/>
          </a:xfrm>
          <a:prstGeom prst="rect">
            <a:avLst/>
          </a:prstGeom>
          <a:noFill/>
          <a:ln w="9525">
            <a:noFill/>
            <a:miter lim="800000"/>
            <a:headEnd/>
            <a:tailEnd/>
          </a:ln>
        </p:spPr>
      </p:pic>
      <p:sp>
        <p:nvSpPr>
          <p:cNvPr id="3" name="Slide Number Placeholder 2"/>
          <p:cNvSpPr>
            <a:spLocks noGrp="1"/>
          </p:cNvSpPr>
          <p:nvPr>
            <p:ph type="sldNum" sz="quarter" idx="4"/>
          </p:nvPr>
        </p:nvSpPr>
        <p:spPr/>
        <p:txBody>
          <a:bodyPr/>
          <a:lstStyle/>
          <a:p>
            <a:fld id="{0AFEE527-DE6D-45D2-B8CB-5152FCB7CDC4}" type="slidenum">
              <a:rPr lang="en-US" smtClean="0"/>
              <a:pPr/>
              <a:t>47</a:t>
            </a:fld>
            <a:endParaRPr lang="en-US"/>
          </a:p>
        </p:txBody>
      </p:sp>
    </p:spTree>
    <p:extLst>
      <p:ext uri="{BB962C8B-B14F-4D97-AF65-F5344CB8AC3E}">
        <p14:creationId xmlns:p14="http://schemas.microsoft.com/office/powerpoint/2010/main" val="1067631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Hex Plot</a:t>
            </a:r>
            <a:endParaRPr lang="en-US" dirty="0"/>
          </a:p>
        </p:txBody>
      </p:sp>
      <p:sp>
        <p:nvSpPr>
          <p:cNvPr id="3" name="Content Placeholder 2"/>
          <p:cNvSpPr>
            <a:spLocks noGrp="1"/>
          </p:cNvSpPr>
          <p:nvPr>
            <p:ph idx="1"/>
          </p:nvPr>
        </p:nvSpPr>
        <p:spPr>
          <a:xfrm>
            <a:off x="457200" y="1340768"/>
            <a:ext cx="8229600" cy="4068225"/>
          </a:xfrm>
        </p:spPr>
        <p:txBody>
          <a:bodyPr>
            <a:normAutofit lnSpcReduction="10000"/>
          </a:bodyPr>
          <a:lstStyle/>
          <a:p>
            <a:pPr>
              <a:buNone/>
            </a:pPr>
            <a:r>
              <a:rPr lang="en-US" dirty="0" smtClean="0"/>
              <a:t>Provides Simultaneous view of:</a:t>
            </a:r>
          </a:p>
          <a:p>
            <a:endParaRPr lang="en-US" dirty="0" smtClean="0"/>
          </a:p>
          <a:p>
            <a:r>
              <a:rPr lang="en-US" dirty="0" smtClean="0"/>
              <a:t>Gain </a:t>
            </a:r>
          </a:p>
          <a:p>
            <a:pPr lvl="2"/>
            <a:r>
              <a:rPr lang="en-US" sz="2200" dirty="0" smtClean="0"/>
              <a:t>Green Bar : Normal</a:t>
            </a:r>
          </a:p>
          <a:p>
            <a:pPr lvl="2"/>
            <a:r>
              <a:rPr lang="en-US" sz="2200" dirty="0" smtClean="0"/>
              <a:t>Orange Bar: Low Gain</a:t>
            </a:r>
          </a:p>
          <a:p>
            <a:pPr lvl="1"/>
            <a:endParaRPr lang="en-US" sz="2400" dirty="0" smtClean="0"/>
          </a:p>
          <a:p>
            <a:r>
              <a:rPr lang="en-US" dirty="0" smtClean="0"/>
              <a:t>2D tracing</a:t>
            </a:r>
          </a:p>
          <a:p>
            <a:endParaRPr lang="en-US" dirty="0" smtClean="0"/>
          </a:p>
          <a:p>
            <a:r>
              <a:rPr lang="en-US" dirty="0" smtClean="0"/>
              <a:t>Asymmetry for every canal pair</a:t>
            </a:r>
            <a:endParaRPr lang="en-US" dirty="0"/>
          </a:p>
        </p:txBody>
      </p:sp>
      <p:sp>
        <p:nvSpPr>
          <p:cNvPr id="4" name="Slide Number Placeholder 3"/>
          <p:cNvSpPr>
            <a:spLocks noGrp="1"/>
          </p:cNvSpPr>
          <p:nvPr>
            <p:ph type="sldNum" sz="quarter" idx="4"/>
          </p:nvPr>
        </p:nvSpPr>
        <p:spPr/>
        <p:txBody>
          <a:bodyPr/>
          <a:lstStyle/>
          <a:p>
            <a:fld id="{8A0E95C2-D93B-4C60-B867-4F3BC9EA818A}" type="slidenum">
              <a:rPr lang="da-DK" smtClean="0"/>
              <a:pPr/>
              <a:t>48</a:t>
            </a:fld>
            <a:endParaRPr lang="da-DK" dirty="0"/>
          </a:p>
        </p:txBody>
      </p:sp>
    </p:spTree>
    <p:extLst>
      <p:ext uri="{BB962C8B-B14F-4D97-AF65-F5344CB8AC3E}">
        <p14:creationId xmlns:p14="http://schemas.microsoft.com/office/powerpoint/2010/main" val="2105702923"/>
      </p:ext>
    </p:extLst>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pPr algn="ctr"/>
            <a:r>
              <a:rPr lang="en-US" dirty="0" smtClean="0"/>
              <a:t>Hex Plot - Normal</a:t>
            </a:r>
            <a:endParaRPr lang="en-US" dirty="0"/>
          </a:p>
        </p:txBody>
      </p:sp>
      <p:pic>
        <p:nvPicPr>
          <p:cNvPr id="4" name="Content Placeholder 3" descr="Hex Plot.jpg"/>
          <p:cNvPicPr>
            <a:picLocks noGrp="1" noChangeAspect="1"/>
          </p:cNvPicPr>
          <p:nvPr>
            <p:ph idx="1"/>
          </p:nvPr>
        </p:nvPicPr>
        <p:blipFill>
          <a:blip r:embed="rId2" cstate="print"/>
          <a:srcRect l="24430" t="6734" b="5717"/>
          <a:stretch>
            <a:fillRect/>
          </a:stretch>
        </p:blipFill>
        <p:spPr>
          <a:xfrm>
            <a:off x="542274" y="1096774"/>
            <a:ext cx="8373126" cy="5456426"/>
          </a:xfrm>
        </p:spPr>
      </p:pic>
      <p:sp>
        <p:nvSpPr>
          <p:cNvPr id="3" name="Slide Number Placeholder 2"/>
          <p:cNvSpPr>
            <a:spLocks noGrp="1"/>
          </p:cNvSpPr>
          <p:nvPr>
            <p:ph type="sldNum" sz="quarter" idx="4"/>
          </p:nvPr>
        </p:nvSpPr>
        <p:spPr/>
        <p:txBody>
          <a:bodyPr/>
          <a:lstStyle/>
          <a:p>
            <a:fld id="{8A0E95C2-D93B-4C60-B867-4F3BC9EA818A}" type="slidenum">
              <a:rPr lang="da-DK" smtClean="0"/>
              <a:pPr/>
              <a:t>49</a:t>
            </a:fld>
            <a:endParaRPr lang="da-DK" dirty="0"/>
          </a:p>
        </p:txBody>
      </p:sp>
    </p:spTree>
    <p:extLst>
      <p:ext uri="{BB962C8B-B14F-4D97-AF65-F5344CB8AC3E}">
        <p14:creationId xmlns:p14="http://schemas.microsoft.com/office/powerpoint/2010/main" val="990012765"/>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Foundation of Head Impulse Testing</a:t>
            </a:r>
            <a:endParaRPr lang="en-US" dirty="0"/>
          </a:p>
        </p:txBody>
      </p:sp>
      <p:sp>
        <p:nvSpPr>
          <p:cNvPr id="3" name="Subtitle 2"/>
          <p:cNvSpPr>
            <a:spLocks noGrp="1"/>
          </p:cNvSpPr>
          <p:nvPr>
            <p:ph type="subTitle" idx="1"/>
          </p:nvPr>
        </p:nvSpPr>
        <p:spPr/>
        <p:txBody>
          <a:bodyPr/>
          <a:lstStyle/>
          <a:p>
            <a:r>
              <a:rPr lang="en-US" dirty="0" smtClean="0"/>
              <a:t> </a:t>
            </a:r>
          </a:p>
          <a:p>
            <a:endParaRPr lang="en-US" dirty="0"/>
          </a:p>
          <a:p>
            <a:endParaRPr lang="en-US" dirty="0" smtClean="0"/>
          </a:p>
          <a:p>
            <a:endParaRPr lang="en-US" dirty="0"/>
          </a:p>
        </p:txBody>
      </p:sp>
      <p:sp>
        <p:nvSpPr>
          <p:cNvPr id="4" name="Slide Number Placeholder 3"/>
          <p:cNvSpPr>
            <a:spLocks noGrp="1"/>
          </p:cNvSpPr>
          <p:nvPr>
            <p:ph type="sldNum" sz="quarter" idx="4"/>
          </p:nvPr>
        </p:nvSpPr>
        <p:spPr/>
        <p:txBody>
          <a:bodyPr/>
          <a:lstStyle/>
          <a:p>
            <a:fld id="{0AFEE527-DE6D-45D2-B8CB-5152FCB7CDC4}" type="slidenum">
              <a:rPr lang="en-US" smtClean="0"/>
              <a:pPr/>
              <a:t>5</a:t>
            </a:fld>
            <a:endParaRPr lang="en-US"/>
          </a:p>
        </p:txBody>
      </p:sp>
    </p:spTree>
    <p:extLst>
      <p:ext uri="{BB962C8B-B14F-4D97-AF65-F5344CB8AC3E}">
        <p14:creationId xmlns:p14="http://schemas.microsoft.com/office/powerpoint/2010/main" val="1378596545"/>
      </p:ext>
    </p:extLst>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pPr lvl="0" algn="ctr"/>
            <a:r>
              <a:rPr lang="en-US" dirty="0" smtClean="0"/>
              <a:t>Head Impulse Testing – Overt</a:t>
            </a:r>
            <a:endParaRPr lang="en-US" dirty="0"/>
          </a:p>
        </p:txBody>
      </p:sp>
      <p:sp>
        <p:nvSpPr>
          <p:cNvPr id="3" name="Content Placeholder 2"/>
          <p:cNvSpPr>
            <a:spLocks noGrp="1"/>
          </p:cNvSpPr>
          <p:nvPr>
            <p:ph idx="1"/>
          </p:nvPr>
        </p:nvSpPr>
        <p:spPr>
          <a:xfrm>
            <a:off x="467544" y="1052736"/>
            <a:ext cx="8229600" cy="4840303"/>
          </a:xfrm>
        </p:spPr>
        <p:txBody>
          <a:bodyPr>
            <a:normAutofit/>
          </a:bodyPr>
          <a:lstStyle/>
          <a:p>
            <a:pPr>
              <a:buNone/>
            </a:pPr>
            <a:r>
              <a:rPr lang="en-US" b="1" dirty="0" smtClean="0"/>
              <a:t>What does a patient with a vestibular loss exhibit?</a:t>
            </a:r>
          </a:p>
          <a:p>
            <a:r>
              <a:rPr lang="en-US" dirty="0" smtClean="0"/>
              <a:t>Gain (comparison of eye and head movement)</a:t>
            </a:r>
          </a:p>
          <a:p>
            <a:pPr lvl="1"/>
            <a:r>
              <a:rPr lang="en-US" dirty="0" smtClean="0"/>
              <a:t>Less than 0.8 is abnormal for Lateral</a:t>
            </a:r>
          </a:p>
          <a:p>
            <a:pPr lvl="1"/>
            <a:r>
              <a:rPr lang="en-US" dirty="0" smtClean="0"/>
              <a:t>Less than 0.7 is abnormal for LARP/RALP</a:t>
            </a:r>
          </a:p>
          <a:p>
            <a:pPr lvl="2"/>
            <a:r>
              <a:rPr lang="en-US" dirty="0" smtClean="0"/>
              <a:t>0.1 to 0.8 if unilateral loss for Lateral</a:t>
            </a:r>
          </a:p>
          <a:p>
            <a:pPr lvl="2"/>
            <a:r>
              <a:rPr lang="en-US" dirty="0" smtClean="0"/>
              <a:t>0.1 to 0.7 if unilateral loss for LARP/RALP</a:t>
            </a:r>
          </a:p>
          <a:p>
            <a:pPr lvl="2"/>
            <a:r>
              <a:rPr lang="en-US" dirty="0" smtClean="0"/>
              <a:t>Less than 0.1 if bilateral loss</a:t>
            </a:r>
          </a:p>
          <a:p>
            <a:r>
              <a:rPr lang="en-US" dirty="0" smtClean="0"/>
              <a:t>Saccades</a:t>
            </a:r>
          </a:p>
          <a:p>
            <a:pPr lvl="1"/>
            <a:r>
              <a:rPr lang="en-US" dirty="0" smtClean="0"/>
              <a:t>An overt corrective saccadic eye movement (a “catch-up” saccade) </a:t>
            </a:r>
            <a:r>
              <a:rPr lang="en-US" b="1" u="sng" dirty="0" smtClean="0"/>
              <a:t>after </a:t>
            </a:r>
            <a:r>
              <a:rPr lang="en-US" dirty="0" smtClean="0"/>
              <a:t>the head impulse</a:t>
            </a:r>
          </a:p>
          <a:p>
            <a:r>
              <a:rPr lang="en-US" dirty="0" smtClean="0"/>
              <a:t>Spontaneous Nystagmus</a:t>
            </a:r>
          </a:p>
          <a:p>
            <a:pPr lvl="1"/>
            <a:r>
              <a:rPr lang="en-US" dirty="0" smtClean="0"/>
              <a:t>May be present or absent</a:t>
            </a:r>
          </a:p>
          <a:p>
            <a:pPr lvl="1"/>
            <a:endParaRPr lang="en-US" dirty="0"/>
          </a:p>
        </p:txBody>
      </p:sp>
      <p:sp>
        <p:nvSpPr>
          <p:cNvPr id="4" name="Slide Number Placeholder 3"/>
          <p:cNvSpPr>
            <a:spLocks noGrp="1"/>
          </p:cNvSpPr>
          <p:nvPr>
            <p:ph type="sldNum" sz="quarter" idx="4"/>
          </p:nvPr>
        </p:nvSpPr>
        <p:spPr/>
        <p:txBody>
          <a:bodyPr/>
          <a:lstStyle/>
          <a:p>
            <a:fld id="{0AFEE527-DE6D-45D2-B8CB-5152FCB7CDC4}" type="slidenum">
              <a:rPr lang="en-US" smtClean="0"/>
              <a:pPr/>
              <a:t>50</a:t>
            </a:fld>
            <a:endParaRPr lang="en-US"/>
          </a:p>
        </p:txBody>
      </p:sp>
    </p:spTree>
    <p:extLst>
      <p:ext uri="{BB962C8B-B14F-4D97-AF65-F5344CB8AC3E}">
        <p14:creationId xmlns:p14="http://schemas.microsoft.com/office/powerpoint/2010/main" val="4144723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822960"/>
          </a:xfrm>
        </p:spPr>
        <p:txBody>
          <a:bodyPr>
            <a:normAutofit/>
          </a:bodyPr>
          <a:lstStyle/>
          <a:p>
            <a:pPr lvl="0" algn="ctr"/>
            <a:r>
              <a:rPr lang="en-US" sz="3600" dirty="0" smtClean="0"/>
              <a:t>Head Impulse Testing – Overt 2D</a:t>
            </a:r>
            <a:endParaRPr lang="en-US" sz="3600" dirty="0"/>
          </a:p>
        </p:txBody>
      </p:sp>
      <p:sp>
        <p:nvSpPr>
          <p:cNvPr id="6" name="TextBox 5"/>
          <p:cNvSpPr txBox="1"/>
          <p:nvPr/>
        </p:nvSpPr>
        <p:spPr>
          <a:xfrm>
            <a:off x="201960" y="4814746"/>
            <a:ext cx="8892480" cy="1631216"/>
          </a:xfrm>
          <a:prstGeom prst="rect">
            <a:avLst/>
          </a:prstGeom>
          <a:noFill/>
        </p:spPr>
        <p:txBody>
          <a:bodyPr wrap="square" rtlCol="0">
            <a:spAutoFit/>
          </a:bodyPr>
          <a:lstStyle/>
          <a:p>
            <a:pPr marL="457200" indent="-457200">
              <a:buAutoNum type="alphaUcPeriod"/>
            </a:pPr>
            <a:r>
              <a:rPr lang="en-US" sz="2000" dirty="0" smtClean="0"/>
              <a:t>The head data shows very well performed head impulses and the eye data shows an inadequate vestibular ocular reflex (A) that does not mirror the head velocities. </a:t>
            </a:r>
          </a:p>
          <a:p>
            <a:pPr marL="457200" indent="-457200">
              <a:buAutoNum type="alphaUcPeriod"/>
            </a:pPr>
            <a:r>
              <a:rPr lang="en-US" sz="2000" dirty="0" smtClean="0"/>
              <a:t>There are overt catch-up saccades present. Catch-up saccades are easier to visualize in the 3D analysis.</a:t>
            </a:r>
            <a:endParaRPr lang="en-US" sz="1600" dirty="0"/>
          </a:p>
        </p:txBody>
      </p:sp>
      <p:pic>
        <p:nvPicPr>
          <p:cNvPr id="3074" name="Picture 2"/>
          <p:cNvPicPr>
            <a:picLocks noChangeAspect="1" noChangeArrowheads="1"/>
          </p:cNvPicPr>
          <p:nvPr/>
        </p:nvPicPr>
        <p:blipFill>
          <a:blip r:embed="rId2" cstate="print"/>
          <a:srcRect/>
          <a:stretch>
            <a:fillRect/>
          </a:stretch>
        </p:blipFill>
        <p:spPr bwMode="auto">
          <a:xfrm>
            <a:off x="533400" y="737578"/>
            <a:ext cx="7391400" cy="4047671"/>
          </a:xfrm>
          <a:prstGeom prst="rect">
            <a:avLst/>
          </a:prstGeom>
          <a:noFill/>
          <a:ln w="9525">
            <a:noFill/>
            <a:miter lim="800000"/>
            <a:headEnd/>
            <a:tailEnd/>
          </a:ln>
        </p:spPr>
      </p:pic>
      <p:sp>
        <p:nvSpPr>
          <p:cNvPr id="3" name="Slide Number Placeholder 2"/>
          <p:cNvSpPr>
            <a:spLocks noGrp="1"/>
          </p:cNvSpPr>
          <p:nvPr>
            <p:ph type="sldNum" sz="quarter" idx="4"/>
          </p:nvPr>
        </p:nvSpPr>
        <p:spPr/>
        <p:txBody>
          <a:bodyPr/>
          <a:lstStyle/>
          <a:p>
            <a:fld id="{0AFEE527-DE6D-45D2-B8CB-5152FCB7CDC4}" type="slidenum">
              <a:rPr lang="en-US" smtClean="0"/>
              <a:pPr/>
              <a:t>51</a:t>
            </a:fld>
            <a:endParaRPr lang="en-US"/>
          </a:p>
        </p:txBody>
      </p:sp>
    </p:spTree>
    <p:extLst>
      <p:ext uri="{BB962C8B-B14F-4D97-AF65-F5344CB8AC3E}">
        <p14:creationId xmlns:p14="http://schemas.microsoft.com/office/powerpoint/2010/main" val="808705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22960"/>
          </a:xfrm>
        </p:spPr>
        <p:txBody>
          <a:bodyPr>
            <a:normAutofit/>
          </a:bodyPr>
          <a:lstStyle/>
          <a:p>
            <a:pPr lvl="0"/>
            <a:r>
              <a:rPr lang="en-US" sz="3600" spc="300" dirty="0" smtClean="0"/>
              <a:t>Head Impulse Testing – Overt 3D</a:t>
            </a:r>
            <a:endParaRPr lang="en-US" sz="3600" dirty="0"/>
          </a:p>
        </p:txBody>
      </p:sp>
      <p:sp>
        <p:nvSpPr>
          <p:cNvPr id="6" name="TextBox 5"/>
          <p:cNvSpPr txBox="1"/>
          <p:nvPr/>
        </p:nvSpPr>
        <p:spPr>
          <a:xfrm>
            <a:off x="251520" y="4293096"/>
            <a:ext cx="8892480" cy="1938992"/>
          </a:xfrm>
          <a:prstGeom prst="rect">
            <a:avLst/>
          </a:prstGeom>
          <a:noFill/>
        </p:spPr>
        <p:txBody>
          <a:bodyPr wrap="square" rtlCol="0">
            <a:spAutoFit/>
          </a:bodyPr>
          <a:lstStyle/>
          <a:p>
            <a:pPr marL="457200" indent="-457200">
              <a:buAutoNum type="alphaUcPeriod"/>
            </a:pPr>
            <a:r>
              <a:rPr lang="en-US" sz="2400" dirty="0" smtClean="0"/>
              <a:t>The head data shows very well performed head impulses and the eye data shows an inadequate vestibular ocular reflex (A) that does not mirror the head velocities. </a:t>
            </a:r>
          </a:p>
          <a:p>
            <a:pPr marL="457200" indent="-457200">
              <a:buAutoNum type="alphaUcPeriod"/>
            </a:pPr>
            <a:r>
              <a:rPr lang="en-US" sz="2400" dirty="0" smtClean="0"/>
              <a:t>There are overt catch-up saccades present. Catch-up saccades are easier to visualize in the 3D analysis.</a:t>
            </a:r>
            <a:endParaRPr lang="en-US" sz="2400" dirty="0"/>
          </a:p>
        </p:txBody>
      </p:sp>
      <p:pic>
        <p:nvPicPr>
          <p:cNvPr id="5122" name="Picture 2"/>
          <p:cNvPicPr>
            <a:picLocks noChangeAspect="1" noChangeArrowheads="1"/>
          </p:cNvPicPr>
          <p:nvPr/>
        </p:nvPicPr>
        <p:blipFill>
          <a:blip r:embed="rId2" cstate="print"/>
          <a:srcRect/>
          <a:stretch>
            <a:fillRect/>
          </a:stretch>
        </p:blipFill>
        <p:spPr bwMode="auto">
          <a:xfrm>
            <a:off x="1143000" y="685800"/>
            <a:ext cx="6618429" cy="3581401"/>
          </a:xfrm>
          <a:prstGeom prst="rect">
            <a:avLst/>
          </a:prstGeom>
          <a:noFill/>
          <a:ln w="9525">
            <a:noFill/>
            <a:miter lim="800000"/>
            <a:headEnd/>
            <a:tailEnd/>
          </a:ln>
        </p:spPr>
      </p:pic>
      <p:sp>
        <p:nvSpPr>
          <p:cNvPr id="3" name="Slide Number Placeholder 2"/>
          <p:cNvSpPr>
            <a:spLocks noGrp="1"/>
          </p:cNvSpPr>
          <p:nvPr>
            <p:ph type="sldNum" sz="quarter" idx="4"/>
          </p:nvPr>
        </p:nvSpPr>
        <p:spPr/>
        <p:txBody>
          <a:bodyPr/>
          <a:lstStyle/>
          <a:p>
            <a:fld id="{0AFEE527-DE6D-45D2-B8CB-5152FCB7CDC4}" type="slidenum">
              <a:rPr lang="en-US" smtClean="0"/>
              <a:pPr/>
              <a:t>52</a:t>
            </a:fld>
            <a:endParaRPr lang="en-US"/>
          </a:p>
        </p:txBody>
      </p:sp>
    </p:spTree>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lgn="ctr"/>
            <a:r>
              <a:rPr lang="en-US" dirty="0" smtClean="0"/>
              <a:t>Head Impulse Testing – Covert</a:t>
            </a:r>
            <a:endParaRPr lang="en-US" dirty="0"/>
          </a:p>
        </p:txBody>
      </p:sp>
      <p:sp>
        <p:nvSpPr>
          <p:cNvPr id="3" name="Content Placeholder 2"/>
          <p:cNvSpPr>
            <a:spLocks noGrp="1"/>
          </p:cNvSpPr>
          <p:nvPr>
            <p:ph idx="1"/>
          </p:nvPr>
        </p:nvSpPr>
        <p:spPr>
          <a:xfrm>
            <a:off x="395536" y="1447800"/>
            <a:ext cx="8229600" cy="4373231"/>
          </a:xfrm>
        </p:spPr>
        <p:txBody>
          <a:bodyPr>
            <a:normAutofit fontScale="92500" lnSpcReduction="10000"/>
          </a:bodyPr>
          <a:lstStyle/>
          <a:p>
            <a:pPr>
              <a:buNone/>
            </a:pPr>
            <a:r>
              <a:rPr lang="en-US" b="1" dirty="0" smtClean="0"/>
              <a:t>What does a patient with a vestibular loss exhibit?</a:t>
            </a:r>
          </a:p>
          <a:p>
            <a:r>
              <a:rPr lang="en-US" dirty="0" smtClean="0"/>
              <a:t>Gain (comparison of eye and head movement)</a:t>
            </a:r>
          </a:p>
          <a:p>
            <a:pPr lvl="1"/>
            <a:r>
              <a:rPr lang="en-US" dirty="0" smtClean="0"/>
              <a:t>Less than 0.8 is abnormal for Lateral</a:t>
            </a:r>
          </a:p>
          <a:p>
            <a:pPr lvl="1"/>
            <a:r>
              <a:rPr lang="en-US" dirty="0" smtClean="0"/>
              <a:t>Less than 0.7 is abnormal for LARP/RALP</a:t>
            </a:r>
          </a:p>
          <a:p>
            <a:pPr lvl="2"/>
            <a:r>
              <a:rPr lang="en-US" dirty="0" smtClean="0"/>
              <a:t>0.1 to 0.8 if unilateral loss for Lateral</a:t>
            </a:r>
          </a:p>
          <a:p>
            <a:pPr lvl="2"/>
            <a:r>
              <a:rPr lang="en-US" dirty="0" smtClean="0"/>
              <a:t>0.1 to 0.7 if unilateral loss for LARP/RALP</a:t>
            </a:r>
          </a:p>
          <a:p>
            <a:pPr lvl="2"/>
            <a:r>
              <a:rPr lang="en-US" dirty="0" smtClean="0"/>
              <a:t>Less than 0.1 if bilateral loss</a:t>
            </a:r>
          </a:p>
          <a:p>
            <a:r>
              <a:rPr lang="en-US" dirty="0" smtClean="0"/>
              <a:t>Saccades</a:t>
            </a:r>
          </a:p>
          <a:p>
            <a:pPr lvl="1"/>
            <a:r>
              <a:rPr lang="en-US" dirty="0" smtClean="0"/>
              <a:t>A covert corrective saccadic eye movement (a “catch-up” saccade) </a:t>
            </a:r>
            <a:r>
              <a:rPr lang="en-US" b="1" u="sng" dirty="0" smtClean="0"/>
              <a:t>during</a:t>
            </a:r>
            <a:r>
              <a:rPr lang="en-US" dirty="0" smtClean="0"/>
              <a:t> the head impulse</a:t>
            </a:r>
          </a:p>
          <a:p>
            <a:r>
              <a:rPr lang="en-US" dirty="0" smtClean="0"/>
              <a:t>Spontaneous Nystagmus</a:t>
            </a:r>
          </a:p>
          <a:p>
            <a:pPr lvl="1"/>
            <a:r>
              <a:rPr lang="en-US" dirty="0" smtClean="0"/>
              <a:t>May be present or absent</a:t>
            </a:r>
          </a:p>
          <a:p>
            <a:pPr lvl="1">
              <a:buNone/>
            </a:pPr>
            <a:endParaRPr lang="en-US" dirty="0" smtClean="0"/>
          </a:p>
          <a:p>
            <a:pPr lvl="1">
              <a:buNone/>
            </a:pPr>
            <a:endParaRPr lang="en-US" dirty="0" smtClean="0"/>
          </a:p>
          <a:p>
            <a:pPr lvl="1"/>
            <a:endParaRPr lang="en-US" dirty="0"/>
          </a:p>
        </p:txBody>
      </p:sp>
      <p:sp>
        <p:nvSpPr>
          <p:cNvPr id="4" name="Slide Number Placeholder 3"/>
          <p:cNvSpPr>
            <a:spLocks noGrp="1"/>
          </p:cNvSpPr>
          <p:nvPr>
            <p:ph type="sldNum" sz="quarter" idx="4"/>
          </p:nvPr>
        </p:nvSpPr>
        <p:spPr/>
        <p:txBody>
          <a:bodyPr/>
          <a:lstStyle/>
          <a:p>
            <a:fld id="{0AFEE527-DE6D-45D2-B8CB-5152FCB7CDC4}" type="slidenum">
              <a:rPr lang="en-US" smtClean="0"/>
              <a:pPr/>
              <a:t>53</a:t>
            </a:fld>
            <a:endParaRPr lang="en-US"/>
          </a:p>
        </p:txBody>
      </p:sp>
    </p:spTree>
    <p:extLst>
      <p:ext uri="{BB962C8B-B14F-4D97-AF65-F5344CB8AC3E}">
        <p14:creationId xmlns:p14="http://schemas.microsoft.com/office/powerpoint/2010/main" val="2847879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22960"/>
          </a:xfrm>
        </p:spPr>
        <p:txBody>
          <a:bodyPr>
            <a:normAutofit/>
          </a:bodyPr>
          <a:lstStyle/>
          <a:p>
            <a:pPr lvl="0" algn="ctr"/>
            <a:r>
              <a:rPr lang="en-US" sz="3600" dirty="0" smtClean="0"/>
              <a:t>Head Impulse Testing – Covert 2D</a:t>
            </a:r>
            <a:endParaRPr lang="en-US" sz="3600" dirty="0"/>
          </a:p>
        </p:txBody>
      </p:sp>
      <p:sp>
        <p:nvSpPr>
          <p:cNvPr id="6" name="TextBox 5"/>
          <p:cNvSpPr txBox="1"/>
          <p:nvPr/>
        </p:nvSpPr>
        <p:spPr>
          <a:xfrm>
            <a:off x="251520" y="4822120"/>
            <a:ext cx="8892480" cy="1631216"/>
          </a:xfrm>
          <a:prstGeom prst="rect">
            <a:avLst/>
          </a:prstGeom>
          <a:noFill/>
        </p:spPr>
        <p:txBody>
          <a:bodyPr wrap="square" rtlCol="0">
            <a:spAutoFit/>
          </a:bodyPr>
          <a:lstStyle/>
          <a:p>
            <a:pPr marL="457200" indent="-457200">
              <a:buAutoNum type="alphaUcPeriod"/>
            </a:pPr>
            <a:r>
              <a:rPr lang="en-US" sz="2000" dirty="0" smtClean="0"/>
              <a:t>The head data shows very well performed head impulses and the eye data shows an inadequate vestibular ocular reflex (A) that does not mirror the head velocities. </a:t>
            </a:r>
          </a:p>
          <a:p>
            <a:pPr marL="457200" indent="-457200">
              <a:buAutoNum type="alphaUcPeriod"/>
            </a:pPr>
            <a:r>
              <a:rPr lang="en-US" sz="2000" dirty="0" smtClean="0"/>
              <a:t>There are covert catch-up saccades present. Catch-up saccades are easier to visualize in the 3D analysis.</a:t>
            </a:r>
            <a:endParaRPr lang="en-US" sz="1600" dirty="0"/>
          </a:p>
        </p:txBody>
      </p:sp>
      <p:pic>
        <p:nvPicPr>
          <p:cNvPr id="6146" name="Picture 2"/>
          <p:cNvPicPr>
            <a:picLocks noChangeAspect="1" noChangeArrowheads="1"/>
          </p:cNvPicPr>
          <p:nvPr/>
        </p:nvPicPr>
        <p:blipFill>
          <a:blip r:embed="rId2" cstate="print"/>
          <a:srcRect/>
          <a:stretch>
            <a:fillRect/>
          </a:stretch>
        </p:blipFill>
        <p:spPr bwMode="auto">
          <a:xfrm>
            <a:off x="609600" y="674031"/>
            <a:ext cx="7543800" cy="4098471"/>
          </a:xfrm>
          <a:prstGeom prst="rect">
            <a:avLst/>
          </a:prstGeom>
          <a:noFill/>
          <a:ln w="9525">
            <a:noFill/>
            <a:miter lim="800000"/>
            <a:headEnd/>
            <a:tailEnd/>
          </a:ln>
        </p:spPr>
      </p:pic>
      <p:sp>
        <p:nvSpPr>
          <p:cNvPr id="3" name="Slide Number Placeholder 2"/>
          <p:cNvSpPr>
            <a:spLocks noGrp="1"/>
          </p:cNvSpPr>
          <p:nvPr>
            <p:ph type="sldNum" sz="quarter" idx="4"/>
          </p:nvPr>
        </p:nvSpPr>
        <p:spPr/>
        <p:txBody>
          <a:bodyPr/>
          <a:lstStyle/>
          <a:p>
            <a:fld id="{0AFEE527-DE6D-45D2-B8CB-5152FCB7CDC4}" type="slidenum">
              <a:rPr lang="en-US" smtClean="0"/>
              <a:pPr/>
              <a:t>54</a:t>
            </a:fld>
            <a:endParaRPr lang="en-US"/>
          </a:p>
        </p:txBody>
      </p:sp>
    </p:spTree>
    <p:extLst>
      <p:ext uri="{BB962C8B-B14F-4D97-AF65-F5344CB8AC3E}">
        <p14:creationId xmlns:p14="http://schemas.microsoft.com/office/powerpoint/2010/main" val="200044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22960"/>
          </a:xfrm>
        </p:spPr>
        <p:txBody>
          <a:bodyPr>
            <a:normAutofit/>
          </a:bodyPr>
          <a:lstStyle/>
          <a:p>
            <a:pPr lvl="0"/>
            <a:r>
              <a:rPr lang="en-US" sz="3600" spc="300" dirty="0" smtClean="0"/>
              <a:t>Head Impulse Testing – Covert 3D</a:t>
            </a:r>
            <a:endParaRPr lang="en-US" sz="3600" dirty="0"/>
          </a:p>
        </p:txBody>
      </p:sp>
      <p:sp>
        <p:nvSpPr>
          <p:cNvPr id="6" name="TextBox 5"/>
          <p:cNvSpPr txBox="1"/>
          <p:nvPr/>
        </p:nvSpPr>
        <p:spPr>
          <a:xfrm>
            <a:off x="251520" y="4437112"/>
            <a:ext cx="8892480" cy="1938992"/>
          </a:xfrm>
          <a:prstGeom prst="rect">
            <a:avLst/>
          </a:prstGeom>
          <a:noFill/>
        </p:spPr>
        <p:txBody>
          <a:bodyPr wrap="square" rtlCol="0">
            <a:spAutoFit/>
          </a:bodyPr>
          <a:lstStyle/>
          <a:p>
            <a:pPr marL="457200" indent="-457200">
              <a:buAutoNum type="alphaUcPeriod"/>
            </a:pPr>
            <a:r>
              <a:rPr lang="en-US" sz="2400" dirty="0" smtClean="0"/>
              <a:t>The head data shows very well performed head impulses and the eye data shows an inadequate vestibular ocular reflex (A) that does not mirror the head velocities. </a:t>
            </a:r>
          </a:p>
          <a:p>
            <a:pPr marL="457200" indent="-457200">
              <a:buAutoNum type="alphaUcPeriod"/>
            </a:pPr>
            <a:r>
              <a:rPr lang="en-US" sz="2400" dirty="0" smtClean="0"/>
              <a:t>There are covert catch-up saccades present. Catch-up saccades are easier to visualize in the 3D analysis.</a:t>
            </a:r>
            <a:endParaRPr lang="en-US" sz="2400" dirty="0"/>
          </a:p>
        </p:txBody>
      </p:sp>
      <p:pic>
        <p:nvPicPr>
          <p:cNvPr id="8194" name="Picture 2"/>
          <p:cNvPicPr>
            <a:picLocks noChangeAspect="1" noChangeArrowheads="1"/>
          </p:cNvPicPr>
          <p:nvPr/>
        </p:nvPicPr>
        <p:blipFill>
          <a:blip r:embed="rId2" cstate="print"/>
          <a:srcRect/>
          <a:stretch>
            <a:fillRect/>
          </a:stretch>
        </p:blipFill>
        <p:spPr bwMode="auto">
          <a:xfrm>
            <a:off x="1143000" y="685800"/>
            <a:ext cx="6759246" cy="3657600"/>
          </a:xfrm>
          <a:prstGeom prst="rect">
            <a:avLst/>
          </a:prstGeom>
          <a:noFill/>
          <a:ln w="9525">
            <a:noFill/>
            <a:miter lim="800000"/>
            <a:headEnd/>
            <a:tailEnd/>
          </a:ln>
        </p:spPr>
      </p:pic>
      <p:sp>
        <p:nvSpPr>
          <p:cNvPr id="3" name="Slide Number Placeholder 2"/>
          <p:cNvSpPr>
            <a:spLocks noGrp="1"/>
          </p:cNvSpPr>
          <p:nvPr>
            <p:ph type="sldNum" sz="quarter" idx="4"/>
          </p:nvPr>
        </p:nvSpPr>
        <p:spPr/>
        <p:txBody>
          <a:bodyPr/>
          <a:lstStyle/>
          <a:p>
            <a:fld id="{0AFEE527-DE6D-45D2-B8CB-5152FCB7CDC4}" type="slidenum">
              <a:rPr lang="en-US" smtClean="0"/>
              <a:pPr/>
              <a:t>55</a:t>
            </a:fld>
            <a:endParaRPr lang="en-US"/>
          </a:p>
        </p:txBody>
      </p:sp>
    </p:spTree>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pPr algn="ctr"/>
            <a:r>
              <a:rPr lang="en-US" dirty="0" smtClean="0"/>
              <a:t>Hex Plot – Unilateral Weakness</a:t>
            </a:r>
            <a:endParaRPr lang="en-US" dirty="0"/>
          </a:p>
        </p:txBody>
      </p:sp>
      <p:pic>
        <p:nvPicPr>
          <p:cNvPr id="4" name="Content Placeholder 3" descr="Hex Plot UW.jpg"/>
          <p:cNvPicPr>
            <a:picLocks noGrp="1" noChangeAspect="1"/>
          </p:cNvPicPr>
          <p:nvPr>
            <p:ph idx="1"/>
          </p:nvPr>
        </p:nvPicPr>
        <p:blipFill>
          <a:blip r:embed="rId2" cstate="print"/>
          <a:srcRect l="24430" t="6734" b="5717"/>
          <a:stretch>
            <a:fillRect/>
          </a:stretch>
        </p:blipFill>
        <p:spPr>
          <a:xfrm>
            <a:off x="304800" y="990600"/>
            <a:ext cx="8610600" cy="5611178"/>
          </a:xfrm>
        </p:spPr>
      </p:pic>
      <p:sp>
        <p:nvSpPr>
          <p:cNvPr id="3" name="Slide Number Placeholder 2"/>
          <p:cNvSpPr>
            <a:spLocks noGrp="1"/>
          </p:cNvSpPr>
          <p:nvPr>
            <p:ph type="sldNum" sz="quarter" idx="4"/>
          </p:nvPr>
        </p:nvSpPr>
        <p:spPr/>
        <p:txBody>
          <a:bodyPr/>
          <a:lstStyle/>
          <a:p>
            <a:fld id="{8A0E95C2-D93B-4C60-B867-4F3BC9EA818A}" type="slidenum">
              <a:rPr lang="da-DK" smtClean="0"/>
              <a:pPr/>
              <a:t>56</a:t>
            </a:fld>
            <a:endParaRPr lang="da-DK" dirty="0"/>
          </a:p>
        </p:txBody>
      </p:sp>
    </p:spTree>
    <p:extLst>
      <p:ext uri="{BB962C8B-B14F-4D97-AF65-F5344CB8AC3E}">
        <p14:creationId xmlns:p14="http://schemas.microsoft.com/office/powerpoint/2010/main" val="3857902911"/>
      </p:ext>
    </p:extLst>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smtClean="0"/>
              <a:t>A note on Spontaneous Nystagmus</a:t>
            </a:r>
            <a:endParaRPr lang="en-US" b="1" dirty="0"/>
          </a:p>
        </p:txBody>
      </p:sp>
      <p:sp>
        <p:nvSpPr>
          <p:cNvPr id="9" name="Content Placeholder 2"/>
          <p:cNvSpPr>
            <a:spLocks noGrp="1"/>
          </p:cNvSpPr>
          <p:nvPr>
            <p:ph idx="1"/>
          </p:nvPr>
        </p:nvSpPr>
        <p:spPr>
          <a:xfrm>
            <a:off x="457200" y="1295400"/>
            <a:ext cx="8229600" cy="4229215"/>
          </a:xfrm>
        </p:spPr>
        <p:txBody>
          <a:bodyPr>
            <a:normAutofit/>
          </a:bodyPr>
          <a:lstStyle/>
          <a:p>
            <a:r>
              <a:rPr lang="en-US" dirty="0" smtClean="0"/>
              <a:t>What should you do if the patient has spontaneous nystagmus – select this option in the system </a:t>
            </a:r>
          </a:p>
          <a:p>
            <a:r>
              <a:rPr lang="en-US" dirty="0" smtClean="0"/>
              <a:t>Uses a different algorithm for head impulse acceptance (if </a:t>
            </a:r>
            <a:r>
              <a:rPr lang="en-US" u="sng" dirty="0" smtClean="0"/>
              <a:t>not</a:t>
            </a:r>
            <a:r>
              <a:rPr lang="en-US" dirty="0" smtClean="0"/>
              <a:t> checked good head impulses are rejected)</a:t>
            </a:r>
          </a:p>
          <a:p>
            <a:r>
              <a:rPr lang="en-US" dirty="0" smtClean="0"/>
              <a:t>Reanalyze if raw data was saved without this algorithm applied</a:t>
            </a:r>
          </a:p>
          <a:p>
            <a:pPr>
              <a:buNone/>
            </a:pPr>
            <a:endParaRPr lang="en-US" dirty="0" smtClean="0"/>
          </a:p>
        </p:txBody>
      </p:sp>
      <p:pic>
        <p:nvPicPr>
          <p:cNvPr id="44033" name="Picture 1"/>
          <p:cNvPicPr>
            <a:picLocks noChangeAspect="1" noChangeArrowheads="1"/>
          </p:cNvPicPr>
          <p:nvPr/>
        </p:nvPicPr>
        <p:blipFill>
          <a:blip r:embed="rId2" cstate="print"/>
          <a:srcRect/>
          <a:stretch>
            <a:fillRect/>
          </a:stretch>
        </p:blipFill>
        <p:spPr bwMode="auto">
          <a:xfrm>
            <a:off x="1619672" y="3573016"/>
            <a:ext cx="5112568" cy="2700770"/>
          </a:xfrm>
          <a:prstGeom prst="rect">
            <a:avLst/>
          </a:prstGeom>
          <a:noFill/>
          <a:ln w="9525">
            <a:noFill/>
            <a:miter lim="800000"/>
            <a:headEnd/>
            <a:tailEnd/>
          </a:ln>
        </p:spPr>
      </p:pic>
      <p:sp>
        <p:nvSpPr>
          <p:cNvPr id="3" name="Slide Number Placeholder 2"/>
          <p:cNvSpPr>
            <a:spLocks noGrp="1"/>
          </p:cNvSpPr>
          <p:nvPr>
            <p:ph type="sldNum" sz="quarter" idx="4"/>
          </p:nvPr>
        </p:nvSpPr>
        <p:spPr/>
        <p:txBody>
          <a:bodyPr/>
          <a:lstStyle/>
          <a:p>
            <a:fld id="{0AFEE527-DE6D-45D2-B8CB-5152FCB7CDC4}" type="slidenum">
              <a:rPr lang="en-US" smtClean="0"/>
              <a:pPr/>
              <a:t>57</a:t>
            </a:fld>
            <a:endParaRPr lang="en-US"/>
          </a:p>
        </p:txBody>
      </p:sp>
    </p:spTree>
    <p:extLst>
      <p:ext uri="{BB962C8B-B14F-4D97-AF65-F5344CB8AC3E}">
        <p14:creationId xmlns:p14="http://schemas.microsoft.com/office/powerpoint/2010/main" val="73579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smtClean="0"/>
              <a:t>vHIT</a:t>
            </a:r>
            <a:r>
              <a:rPr lang="en-US" dirty="0" smtClean="0"/>
              <a:t> Testing – Implications &amp; Applications</a:t>
            </a:r>
            <a:endParaRPr lang="en-US" dirty="0"/>
          </a:p>
        </p:txBody>
      </p:sp>
      <p:sp>
        <p:nvSpPr>
          <p:cNvPr id="3" name="Subtitle 2"/>
          <p:cNvSpPr>
            <a:spLocks noGrp="1"/>
          </p:cNvSpPr>
          <p:nvPr>
            <p:ph type="subTitle" idx="1"/>
          </p:nvPr>
        </p:nvSpPr>
        <p:spPr/>
        <p:txBody>
          <a:bodyPr/>
          <a:lstStyle/>
          <a:p>
            <a:r>
              <a:rPr lang="en-US" dirty="0" smtClean="0"/>
              <a:t> </a:t>
            </a:r>
          </a:p>
          <a:p>
            <a:endParaRPr lang="en-US" dirty="0"/>
          </a:p>
          <a:p>
            <a:endParaRPr lang="en-US" dirty="0" smtClean="0"/>
          </a:p>
          <a:p>
            <a:endParaRPr lang="en-US" dirty="0"/>
          </a:p>
        </p:txBody>
      </p:sp>
      <p:sp>
        <p:nvSpPr>
          <p:cNvPr id="4" name="Slide Number Placeholder 3"/>
          <p:cNvSpPr>
            <a:spLocks noGrp="1"/>
          </p:cNvSpPr>
          <p:nvPr>
            <p:ph type="sldNum" sz="quarter" idx="4"/>
          </p:nvPr>
        </p:nvSpPr>
        <p:spPr/>
        <p:txBody>
          <a:bodyPr/>
          <a:lstStyle/>
          <a:p>
            <a:fld id="{0AFEE527-DE6D-45D2-B8CB-5152FCB7CDC4}" type="slidenum">
              <a:rPr lang="en-US" smtClean="0"/>
              <a:pPr/>
              <a:t>58</a:t>
            </a:fld>
            <a:endParaRPr lang="en-US"/>
          </a:p>
        </p:txBody>
      </p:sp>
    </p:spTree>
    <p:extLst>
      <p:ext uri="{BB962C8B-B14F-4D97-AF65-F5344CB8AC3E}">
        <p14:creationId xmlns:p14="http://schemas.microsoft.com/office/powerpoint/2010/main" val="3861023954"/>
      </p:ext>
    </p:extLst>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 Full Range of Frequencies</a:t>
            </a:r>
            <a:endParaRPr lang="en-US"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70366" y="1846263"/>
            <a:ext cx="5603267" cy="4068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143000" y="5943600"/>
            <a:ext cx="6934200" cy="369332"/>
          </a:xfrm>
          <a:prstGeom prst="rect">
            <a:avLst/>
          </a:prstGeom>
          <a:noFill/>
        </p:spPr>
        <p:txBody>
          <a:bodyPr wrap="square" rtlCol="0">
            <a:spAutoFit/>
          </a:bodyPr>
          <a:lstStyle/>
          <a:p>
            <a:pPr algn="ctr"/>
            <a:r>
              <a:rPr lang="en-US" dirty="0" smtClean="0"/>
              <a:t>www.icsimpulse.com</a:t>
            </a:r>
            <a:endParaRPr lang="en-US" dirty="0"/>
          </a:p>
        </p:txBody>
      </p:sp>
      <p:sp>
        <p:nvSpPr>
          <p:cNvPr id="8" name="Rectangle 7"/>
          <p:cNvSpPr/>
          <p:nvPr/>
        </p:nvSpPr>
        <p:spPr>
          <a:xfrm>
            <a:off x="3429000" y="3962400"/>
            <a:ext cx="12954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Rotary Chair</a:t>
            </a:r>
            <a:endParaRPr lang="en-US" sz="1400" dirty="0"/>
          </a:p>
        </p:txBody>
      </p:sp>
      <p:sp>
        <p:nvSpPr>
          <p:cNvPr id="9" name="Rectangle 8"/>
          <p:cNvSpPr/>
          <p:nvPr/>
        </p:nvSpPr>
        <p:spPr>
          <a:xfrm>
            <a:off x="4724400" y="3581400"/>
            <a:ext cx="1066800" cy="2286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400" dirty="0" smtClean="0"/>
              <a:t>Active Head</a:t>
            </a:r>
            <a:endParaRPr lang="en-US" sz="1400" dirty="0"/>
          </a:p>
        </p:txBody>
      </p:sp>
      <p:sp>
        <p:nvSpPr>
          <p:cNvPr id="10" name="Rectangle 9"/>
          <p:cNvSpPr/>
          <p:nvPr/>
        </p:nvSpPr>
        <p:spPr>
          <a:xfrm>
            <a:off x="4982308" y="3871546"/>
            <a:ext cx="1219200" cy="228600"/>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4"/>
          </p:nvPr>
        </p:nvSpPr>
        <p:spPr/>
        <p:txBody>
          <a:bodyPr/>
          <a:lstStyle/>
          <a:p>
            <a:fld id="{0AFEE527-DE6D-45D2-B8CB-5152FCB7CDC4}" type="slidenum">
              <a:rPr lang="en-US" smtClean="0"/>
              <a:pPr/>
              <a:t>59</a:t>
            </a:fld>
            <a:endParaRPr lang="en-US"/>
          </a:p>
        </p:txBody>
      </p:sp>
    </p:spTree>
    <p:extLst>
      <p:ext uri="{BB962C8B-B14F-4D97-AF65-F5344CB8AC3E}">
        <p14:creationId xmlns:p14="http://schemas.microsoft.com/office/powerpoint/2010/main" val="2923595033"/>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Head Impulse: The Beginning</a:t>
            </a:r>
            <a:endParaRPr lang="en-US" dirty="0"/>
          </a:p>
        </p:txBody>
      </p:sp>
      <p:pic>
        <p:nvPicPr>
          <p:cNvPr id="4" name="Content Placeholder 3"/>
          <p:cNvPicPr>
            <a:picLocks noGrp="1" noChangeAspect="1" noChangeArrowheads="1"/>
          </p:cNvPicPr>
          <p:nvPr>
            <p:ph idx="1"/>
          </p:nvPr>
        </p:nvPicPr>
        <p:blipFill>
          <a:blip r:embed="rId2" cstate="print"/>
          <a:srcRect/>
          <a:stretch>
            <a:fillRect/>
          </a:stretch>
        </p:blipFill>
        <p:spPr bwMode="auto">
          <a:xfrm>
            <a:off x="609600" y="1219200"/>
            <a:ext cx="8055289" cy="4343400"/>
          </a:xfrm>
          <a:prstGeom prst="rect">
            <a:avLst/>
          </a:prstGeom>
          <a:noFill/>
          <a:ln w="9525">
            <a:noFill/>
            <a:miter lim="800000"/>
            <a:headEnd/>
            <a:tailEnd/>
          </a:ln>
        </p:spPr>
      </p:pic>
      <p:sp>
        <p:nvSpPr>
          <p:cNvPr id="5" name="Rectangle 4"/>
          <p:cNvSpPr/>
          <p:nvPr/>
        </p:nvSpPr>
        <p:spPr>
          <a:xfrm>
            <a:off x="533400" y="5638800"/>
            <a:ext cx="8610600" cy="338554"/>
          </a:xfrm>
          <a:prstGeom prst="rect">
            <a:avLst/>
          </a:prstGeom>
        </p:spPr>
        <p:txBody>
          <a:bodyPr wrap="square">
            <a:spAutoFit/>
          </a:bodyPr>
          <a:lstStyle/>
          <a:p>
            <a:pPr lvl="0" fontAlgn="base">
              <a:spcBef>
                <a:spcPct val="0"/>
              </a:spcBef>
              <a:spcAft>
                <a:spcPct val="0"/>
              </a:spcAft>
              <a:tabLst>
                <a:tab pos="228600" algn="r"/>
                <a:tab pos="342900" algn="l"/>
              </a:tabLst>
            </a:pPr>
            <a:r>
              <a:rPr lang="en-US" sz="1600" dirty="0" err="1" smtClean="0">
                <a:latin typeface="Arial" pitchFamily="34" charset="0"/>
                <a:ea typeface="Times New Roman" pitchFamily="18" charset="0"/>
              </a:rPr>
              <a:t>Halmagyi</a:t>
            </a:r>
            <a:r>
              <a:rPr lang="en-US" sz="1600" dirty="0" smtClean="0">
                <a:latin typeface="Arial" pitchFamily="34" charset="0"/>
                <a:ea typeface="Times New Roman" pitchFamily="18" charset="0"/>
              </a:rPr>
              <a:t> GM, </a:t>
            </a:r>
            <a:r>
              <a:rPr lang="en-US" sz="1600" dirty="0" err="1" smtClean="0">
                <a:latin typeface="Arial" pitchFamily="34" charset="0"/>
                <a:ea typeface="Times New Roman" pitchFamily="18" charset="0"/>
              </a:rPr>
              <a:t>Curthoys</a:t>
            </a:r>
            <a:r>
              <a:rPr lang="en-US" sz="1600" dirty="0" smtClean="0">
                <a:latin typeface="Arial" pitchFamily="34" charset="0"/>
                <a:ea typeface="Times New Roman" pitchFamily="18" charset="0"/>
              </a:rPr>
              <a:t> IS. A clinical sign of canal paresis. Arch </a:t>
            </a:r>
            <a:r>
              <a:rPr lang="en-US" sz="1600" dirty="0" err="1" smtClean="0">
                <a:latin typeface="Arial" pitchFamily="34" charset="0"/>
                <a:ea typeface="Times New Roman" pitchFamily="18" charset="0"/>
              </a:rPr>
              <a:t>Neurol</a:t>
            </a:r>
            <a:r>
              <a:rPr lang="en-US" sz="1600" dirty="0" smtClean="0">
                <a:latin typeface="Arial" pitchFamily="34" charset="0"/>
                <a:ea typeface="Times New Roman" pitchFamily="18" charset="0"/>
              </a:rPr>
              <a:t> 1988; 45(7):737-739.</a:t>
            </a:r>
            <a:endParaRPr lang="en-US" sz="1600" dirty="0" smtClean="0">
              <a:latin typeface="Arial" pitchFamily="34" charset="0"/>
            </a:endParaRPr>
          </a:p>
        </p:txBody>
      </p:sp>
      <p:sp>
        <p:nvSpPr>
          <p:cNvPr id="3" name="Slide Number Placeholder 2"/>
          <p:cNvSpPr>
            <a:spLocks noGrp="1"/>
          </p:cNvSpPr>
          <p:nvPr>
            <p:ph type="sldNum" sz="quarter" idx="4"/>
          </p:nvPr>
        </p:nvSpPr>
        <p:spPr/>
        <p:txBody>
          <a:bodyPr/>
          <a:lstStyle/>
          <a:p>
            <a:fld id="{0AFEE527-DE6D-45D2-B8CB-5152FCB7CDC4}" type="slidenum">
              <a:rPr lang="en-US" smtClean="0"/>
              <a:pPr/>
              <a:t>6</a:t>
            </a:fld>
            <a:endParaRPr lang="en-US"/>
          </a:p>
        </p:txBody>
      </p:sp>
    </p:spTree>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of lesion differentiation </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4"/>
          </p:nvPr>
        </p:nvSpPr>
        <p:spPr/>
        <p:txBody>
          <a:bodyPr/>
          <a:lstStyle/>
          <a:p>
            <a:fld id="{0AFEE527-DE6D-45D2-B8CB-5152FCB7CDC4}" type="slidenum">
              <a:rPr lang="en-US" smtClean="0"/>
              <a:pPr/>
              <a:t>60</a:t>
            </a:fld>
            <a:endParaRPr lang="en-US"/>
          </a:p>
        </p:txBody>
      </p:sp>
      <p:pic>
        <p:nvPicPr>
          <p:cNvPr id="5" name="Picture 2"/>
          <p:cNvPicPr>
            <a:picLocks noChangeAspect="1" noChangeArrowheads="1"/>
          </p:cNvPicPr>
          <p:nvPr/>
        </p:nvPicPr>
        <p:blipFill>
          <a:blip r:embed="rId2" cstate="print"/>
          <a:srcRect/>
          <a:stretch>
            <a:fillRect/>
          </a:stretch>
        </p:blipFill>
        <p:spPr bwMode="auto">
          <a:xfrm>
            <a:off x="381000" y="1828800"/>
            <a:ext cx="8305264" cy="4114093"/>
          </a:xfrm>
          <a:prstGeom prst="rect">
            <a:avLst/>
          </a:prstGeom>
          <a:noFill/>
          <a:ln w="9525">
            <a:noFill/>
            <a:miter lim="800000"/>
            <a:headEnd/>
            <a:tailEnd/>
          </a:ln>
        </p:spPr>
      </p:pic>
    </p:spTree>
    <p:extLst>
      <p:ext uri="{BB962C8B-B14F-4D97-AF65-F5344CB8AC3E}">
        <p14:creationId xmlns:p14="http://schemas.microsoft.com/office/powerpoint/2010/main" val="4195507484"/>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3600"/>
            <a:ext cx="7772400" cy="1353600"/>
          </a:xfrm>
        </p:spPr>
        <p:txBody>
          <a:bodyPr/>
          <a:lstStyle/>
          <a:p>
            <a:r>
              <a:rPr lang="en-US" dirty="0" smtClean="0"/>
              <a:t>Left Superior Vestibular Neuritis – Lateral and Anterior Canals </a:t>
            </a:r>
            <a:endParaRPr lang="en-US" dirty="0"/>
          </a:p>
        </p:txBody>
      </p:sp>
      <p:sp>
        <p:nvSpPr>
          <p:cNvPr id="4" name="Slide Number Placeholder 3"/>
          <p:cNvSpPr>
            <a:spLocks noGrp="1"/>
          </p:cNvSpPr>
          <p:nvPr>
            <p:ph type="sldNum" sz="quarter" idx="4"/>
          </p:nvPr>
        </p:nvSpPr>
        <p:spPr/>
        <p:txBody>
          <a:bodyPr/>
          <a:lstStyle/>
          <a:p>
            <a:fld id="{0AFEE527-DE6D-45D2-B8CB-5152FCB7CDC4}" type="slidenum">
              <a:rPr lang="en-US" smtClean="0"/>
              <a:pPr/>
              <a:t>61</a:t>
            </a:fld>
            <a:endParaRPr lang="en-US"/>
          </a:p>
        </p:txBody>
      </p:sp>
      <p:pic>
        <p:nvPicPr>
          <p:cNvPr id="5" name="Content Placeholder 4" descr="SVN.png"/>
          <p:cNvPicPr>
            <a:picLocks noGrp="1" noChangeAspect="1"/>
          </p:cNvPicPr>
          <p:nvPr>
            <p:ph idx="1"/>
          </p:nvPr>
        </p:nvPicPr>
        <p:blipFill>
          <a:blip r:embed="rId2" cstate="print"/>
          <a:stretch>
            <a:fillRect/>
          </a:stretch>
        </p:blipFill>
        <p:spPr>
          <a:xfrm>
            <a:off x="745426" y="1846263"/>
            <a:ext cx="7653148" cy="4068762"/>
          </a:xfrm>
          <a:prstGeom prst="rect">
            <a:avLst/>
          </a:prstGeom>
        </p:spPr>
      </p:pic>
    </p:spTree>
    <p:extLst>
      <p:ext uri="{BB962C8B-B14F-4D97-AF65-F5344CB8AC3E}">
        <p14:creationId xmlns:p14="http://schemas.microsoft.com/office/powerpoint/2010/main" val="3999854486"/>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IVN.png"/>
          <p:cNvPicPr>
            <a:picLocks noChangeAspect="1"/>
          </p:cNvPicPr>
          <p:nvPr/>
        </p:nvPicPr>
        <p:blipFill>
          <a:blip r:embed="rId2" cstate="print"/>
          <a:stretch>
            <a:fillRect/>
          </a:stretch>
        </p:blipFill>
        <p:spPr>
          <a:xfrm>
            <a:off x="609600" y="1905000"/>
            <a:ext cx="7829132" cy="4162323"/>
          </a:xfrm>
          <a:prstGeom prst="rect">
            <a:avLst/>
          </a:prstGeom>
        </p:spPr>
      </p:pic>
      <p:sp>
        <p:nvSpPr>
          <p:cNvPr id="2" name="Title 1"/>
          <p:cNvSpPr>
            <a:spLocks noGrp="1"/>
          </p:cNvSpPr>
          <p:nvPr>
            <p:ph type="title"/>
          </p:nvPr>
        </p:nvSpPr>
        <p:spPr/>
        <p:txBody>
          <a:bodyPr/>
          <a:lstStyle/>
          <a:p>
            <a:r>
              <a:rPr lang="en-US" dirty="0" smtClean="0"/>
              <a:t>Right Inferior Vestibular Neuritis – Posterior Canal</a:t>
            </a:r>
            <a:endParaRPr lang="en-US" dirty="0"/>
          </a:p>
        </p:txBody>
      </p:sp>
    </p:spTree>
    <p:extLst>
      <p:ext uri="{BB962C8B-B14F-4D97-AF65-F5344CB8AC3E}">
        <p14:creationId xmlns:p14="http://schemas.microsoft.com/office/powerpoint/2010/main" val="2344357546"/>
      </p:ext>
    </p:extLst>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Applications of </a:t>
            </a:r>
            <a:r>
              <a:rPr lang="en-US" dirty="0" err="1" smtClean="0"/>
              <a:t>vHIT</a:t>
            </a:r>
            <a:endParaRPr lang="en-US" dirty="0"/>
          </a:p>
        </p:txBody>
      </p:sp>
      <p:sp>
        <p:nvSpPr>
          <p:cNvPr id="3" name="Content Placeholder 2"/>
          <p:cNvSpPr>
            <a:spLocks noGrp="1"/>
          </p:cNvSpPr>
          <p:nvPr>
            <p:ph idx="1"/>
          </p:nvPr>
        </p:nvSpPr>
        <p:spPr/>
        <p:txBody>
          <a:bodyPr>
            <a:normAutofit fontScale="25000" lnSpcReduction="20000"/>
          </a:bodyPr>
          <a:lstStyle/>
          <a:p>
            <a:r>
              <a:rPr lang="en-US" sz="7200" dirty="0" smtClean="0"/>
              <a:t>Can serve as entry point of vestibular assessment </a:t>
            </a:r>
          </a:p>
          <a:p>
            <a:endParaRPr lang="en-US" sz="7200" dirty="0" smtClean="0"/>
          </a:p>
          <a:p>
            <a:r>
              <a:rPr lang="en-US" sz="7200" dirty="0" smtClean="0"/>
              <a:t>Enhances our assessment to include vertical canals and more subtle abnormalities. Knowing where lesion is (and how extensive) may  have implications for rehabilitation and recovery expectations. </a:t>
            </a:r>
          </a:p>
          <a:p>
            <a:endParaRPr lang="en-US" sz="7200" dirty="0"/>
          </a:p>
          <a:p>
            <a:r>
              <a:rPr lang="en-US" sz="7200" dirty="0"/>
              <a:t>Use in </a:t>
            </a:r>
            <a:r>
              <a:rPr lang="en-US" sz="7200" dirty="0" err="1"/>
              <a:t>conjuction</a:t>
            </a:r>
            <a:r>
              <a:rPr lang="en-US" sz="7200" dirty="0"/>
              <a:t> </a:t>
            </a:r>
            <a:r>
              <a:rPr lang="en-US" sz="7200" dirty="0" err="1"/>
              <a:t>oVEMP</a:t>
            </a:r>
            <a:r>
              <a:rPr lang="en-US" sz="7200" dirty="0"/>
              <a:t>/</a:t>
            </a:r>
            <a:r>
              <a:rPr lang="en-US" sz="7200" dirty="0" err="1"/>
              <a:t>cVEMP</a:t>
            </a:r>
            <a:r>
              <a:rPr lang="en-US" sz="7200" dirty="0"/>
              <a:t> to assess all portions of the vestibular system</a:t>
            </a:r>
          </a:p>
          <a:p>
            <a:endParaRPr lang="en-US" sz="7200" dirty="0"/>
          </a:p>
          <a:p>
            <a:r>
              <a:rPr lang="en-US" sz="7200" dirty="0"/>
              <a:t>Use for pediatric patients and others unable to tolerate traditional testing</a:t>
            </a:r>
          </a:p>
          <a:p>
            <a:endParaRPr lang="en-US" sz="7200" dirty="0" smtClean="0"/>
          </a:p>
          <a:p>
            <a:r>
              <a:rPr lang="en-US" sz="7200" dirty="0" smtClean="0"/>
              <a:t>So much more to uncover… remember the clinical launch of OAE’s?</a:t>
            </a:r>
          </a:p>
          <a:p>
            <a:pPr marL="0" indent="0">
              <a:buNone/>
            </a:pPr>
            <a:endParaRPr lang="en-US" dirty="0" smtClean="0"/>
          </a:p>
          <a:p>
            <a:endParaRPr lang="en-US" dirty="0"/>
          </a:p>
          <a:p>
            <a:endParaRPr lang="en-US" dirty="0"/>
          </a:p>
          <a:p>
            <a:endParaRPr lang="en-US" dirty="0"/>
          </a:p>
          <a:p>
            <a:endParaRPr lang="en-US" dirty="0" smtClean="0"/>
          </a:p>
          <a:p>
            <a:endParaRPr lang="en-US" dirty="0" smtClean="0"/>
          </a:p>
        </p:txBody>
      </p:sp>
      <p:sp>
        <p:nvSpPr>
          <p:cNvPr id="4" name="Slide Number Placeholder 3"/>
          <p:cNvSpPr>
            <a:spLocks noGrp="1"/>
          </p:cNvSpPr>
          <p:nvPr>
            <p:ph type="sldNum" sz="quarter" idx="4"/>
          </p:nvPr>
        </p:nvSpPr>
        <p:spPr/>
        <p:txBody>
          <a:bodyPr/>
          <a:lstStyle/>
          <a:p>
            <a:fld id="{0AFEE527-DE6D-45D2-B8CB-5152FCB7CDC4}" type="slidenum">
              <a:rPr lang="en-US" smtClean="0"/>
              <a:pPr/>
              <a:t>63</a:t>
            </a:fld>
            <a:endParaRPr lang="en-US"/>
          </a:p>
        </p:txBody>
      </p:sp>
    </p:spTree>
    <p:extLst>
      <p:ext uri="{BB962C8B-B14F-4D97-AF65-F5344CB8AC3E}">
        <p14:creationId xmlns:p14="http://schemas.microsoft.com/office/powerpoint/2010/main" val="33165129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can we use it?</a:t>
            </a:r>
            <a:endParaRPr lang="en-US" dirty="0"/>
          </a:p>
        </p:txBody>
      </p:sp>
      <p:sp>
        <p:nvSpPr>
          <p:cNvPr id="3" name="Content Placeholder 2"/>
          <p:cNvSpPr>
            <a:spLocks noGrp="1"/>
          </p:cNvSpPr>
          <p:nvPr>
            <p:ph idx="1"/>
          </p:nvPr>
        </p:nvSpPr>
        <p:spPr>
          <a:xfrm>
            <a:off x="457200" y="1600200"/>
            <a:ext cx="8229600" cy="4068225"/>
          </a:xfrm>
        </p:spPr>
        <p:txBody>
          <a:bodyPr>
            <a:noAutofit/>
          </a:bodyPr>
          <a:lstStyle/>
          <a:p>
            <a:r>
              <a:rPr lang="en-US" sz="1800" dirty="0" smtClean="0"/>
              <a:t>Pediatric Vestibular Assessment</a:t>
            </a:r>
          </a:p>
          <a:p>
            <a:r>
              <a:rPr lang="en-US" sz="1800" dirty="0" smtClean="0"/>
              <a:t>Cochlear Implant Assessments</a:t>
            </a:r>
          </a:p>
          <a:p>
            <a:r>
              <a:rPr lang="en-US" sz="1800" dirty="0" smtClean="0"/>
              <a:t>Can </a:t>
            </a:r>
            <a:r>
              <a:rPr lang="en-US" sz="1800" dirty="0"/>
              <a:t>be used for stroke detection in ER  </a:t>
            </a:r>
            <a:r>
              <a:rPr lang="en-US" sz="1800" dirty="0">
                <a:hlinkClick r:id="rId2"/>
              </a:rPr>
              <a:t>&gt;&gt;</a:t>
            </a:r>
            <a:endParaRPr lang="en-US" sz="1800" dirty="0"/>
          </a:p>
          <a:p>
            <a:r>
              <a:rPr lang="en-US" sz="1800" dirty="0" smtClean="0"/>
              <a:t>Vestibular Ablation – IT Injections</a:t>
            </a:r>
          </a:p>
          <a:p>
            <a:r>
              <a:rPr lang="en-US" sz="1800" dirty="0" smtClean="0"/>
              <a:t>TBI and Concussions</a:t>
            </a:r>
          </a:p>
          <a:p>
            <a:r>
              <a:rPr lang="en-US" sz="1800" dirty="0" smtClean="0"/>
              <a:t>Physical Therapy</a:t>
            </a:r>
          </a:p>
          <a:p>
            <a:r>
              <a:rPr lang="en-US" sz="1800" dirty="0" smtClean="0"/>
              <a:t>New Understandings of Pathways and Physiology</a:t>
            </a:r>
            <a:endParaRPr lang="en-US" sz="1800" dirty="0"/>
          </a:p>
        </p:txBody>
      </p:sp>
      <p:sp>
        <p:nvSpPr>
          <p:cNvPr id="4" name="Slide Number Placeholder 3"/>
          <p:cNvSpPr>
            <a:spLocks noGrp="1"/>
          </p:cNvSpPr>
          <p:nvPr>
            <p:ph type="sldNum" sz="quarter" idx="4"/>
          </p:nvPr>
        </p:nvSpPr>
        <p:spPr/>
        <p:txBody>
          <a:bodyPr/>
          <a:lstStyle/>
          <a:p>
            <a:fld id="{0AFEE527-DE6D-45D2-B8CB-5152FCB7CDC4}" type="slidenum">
              <a:rPr lang="en-US" smtClean="0"/>
              <a:pPr/>
              <a:t>64</a:t>
            </a:fld>
            <a:endParaRPr lang="en-US"/>
          </a:p>
        </p:txBody>
      </p:sp>
    </p:spTree>
    <p:extLst>
      <p:ext uri="{BB962C8B-B14F-4D97-AF65-F5344CB8AC3E}">
        <p14:creationId xmlns:p14="http://schemas.microsoft.com/office/powerpoint/2010/main" val="3763141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smtClean="0"/>
              <a:t>vHIT</a:t>
            </a:r>
            <a:r>
              <a:rPr lang="en-US" dirty="0" smtClean="0"/>
              <a:t> Testing - Reimbursement</a:t>
            </a:r>
            <a:endParaRPr lang="en-US" dirty="0"/>
          </a:p>
        </p:txBody>
      </p:sp>
      <p:sp>
        <p:nvSpPr>
          <p:cNvPr id="3" name="Subtitle 2"/>
          <p:cNvSpPr>
            <a:spLocks noGrp="1"/>
          </p:cNvSpPr>
          <p:nvPr>
            <p:ph type="subTitle" idx="1"/>
          </p:nvPr>
        </p:nvSpPr>
        <p:spPr/>
        <p:txBody>
          <a:bodyPr/>
          <a:lstStyle/>
          <a:p>
            <a:r>
              <a:rPr lang="en-US" dirty="0" smtClean="0"/>
              <a:t> </a:t>
            </a:r>
          </a:p>
          <a:p>
            <a:endParaRPr lang="en-US" dirty="0"/>
          </a:p>
          <a:p>
            <a:endParaRPr lang="en-US" dirty="0" smtClean="0"/>
          </a:p>
          <a:p>
            <a:endParaRPr lang="en-US" dirty="0"/>
          </a:p>
        </p:txBody>
      </p:sp>
      <p:sp>
        <p:nvSpPr>
          <p:cNvPr id="4" name="Slide Number Placeholder 3"/>
          <p:cNvSpPr>
            <a:spLocks noGrp="1"/>
          </p:cNvSpPr>
          <p:nvPr>
            <p:ph type="sldNum" sz="quarter" idx="4"/>
          </p:nvPr>
        </p:nvSpPr>
        <p:spPr/>
        <p:txBody>
          <a:bodyPr/>
          <a:lstStyle/>
          <a:p>
            <a:fld id="{0AFEE527-DE6D-45D2-B8CB-5152FCB7CDC4}" type="slidenum">
              <a:rPr lang="en-US" smtClean="0"/>
              <a:pPr/>
              <a:t>65</a:t>
            </a:fld>
            <a:endParaRPr lang="en-US"/>
          </a:p>
        </p:txBody>
      </p:sp>
    </p:spTree>
    <p:extLst>
      <p:ext uri="{BB962C8B-B14F-4D97-AF65-F5344CB8AC3E}">
        <p14:creationId xmlns:p14="http://schemas.microsoft.com/office/powerpoint/2010/main" val="1299010193"/>
      </p:ext>
    </p:extLst>
  </p:cSld>
  <p:clrMapOvr>
    <a:masterClrMapping/>
  </p:clrMapOvr>
  <p:transition>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Reimbursement</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CPT Code 92700 – Unspecified Otolaryngology Procedure </a:t>
            </a:r>
          </a:p>
          <a:p>
            <a:r>
              <a:rPr lang="en-US" dirty="0" smtClean="0"/>
              <a:t>Accompanied with:</a:t>
            </a:r>
          </a:p>
          <a:p>
            <a:pPr lvl="1"/>
            <a:r>
              <a:rPr lang="en-US" dirty="0" smtClean="0"/>
              <a:t>An explanation of the presenting sign or symptom that caused one or more of these procedures to be performed for this patient</a:t>
            </a:r>
          </a:p>
          <a:p>
            <a:pPr lvl="1"/>
            <a:r>
              <a:rPr lang="en-US" dirty="0" smtClean="0"/>
              <a:t>A complete description of what was done and what was found</a:t>
            </a:r>
          </a:p>
          <a:p>
            <a:pPr lvl="1"/>
            <a:r>
              <a:rPr lang="en-US" dirty="0" smtClean="0"/>
              <a:t>A description of any equipment that was used in the evaluation process and a justification for its necessity</a:t>
            </a:r>
          </a:p>
          <a:p>
            <a:pPr lvl="1"/>
            <a:r>
              <a:rPr lang="en-US" dirty="0" smtClean="0"/>
              <a:t>A description of your clinical assessment and interpretation of the test outcomes</a:t>
            </a:r>
          </a:p>
          <a:p>
            <a:pPr lvl="1"/>
            <a:r>
              <a:rPr lang="en-US" dirty="0" smtClean="0"/>
              <a:t>The length of time required to complete the evaluation</a:t>
            </a:r>
          </a:p>
          <a:p>
            <a:pPr lvl="1"/>
            <a:r>
              <a:rPr lang="en-US" dirty="0" smtClean="0"/>
              <a:t>Included in this report should be sufficient information to justify why these procedures were done in addition to or in place of other diagnostic procedures that have standard CPT codes.</a:t>
            </a:r>
            <a:endParaRPr lang="en-US" dirty="0"/>
          </a:p>
        </p:txBody>
      </p:sp>
      <p:sp>
        <p:nvSpPr>
          <p:cNvPr id="4" name="Slide Number Placeholder 3"/>
          <p:cNvSpPr>
            <a:spLocks noGrp="1"/>
          </p:cNvSpPr>
          <p:nvPr>
            <p:ph type="sldNum" sz="quarter" idx="4"/>
          </p:nvPr>
        </p:nvSpPr>
        <p:spPr/>
        <p:txBody>
          <a:bodyPr/>
          <a:lstStyle/>
          <a:p>
            <a:fld id="{0AFEE527-DE6D-45D2-B8CB-5152FCB7CDC4}" type="slidenum">
              <a:rPr lang="en-US" smtClean="0"/>
              <a:pPr/>
              <a:t>66</a:t>
            </a:fld>
            <a:endParaRPr lang="en-US"/>
          </a:p>
        </p:txBody>
      </p:sp>
    </p:spTree>
    <p:extLst>
      <p:ext uri="{BB962C8B-B14F-4D97-AF65-F5344CB8AC3E}">
        <p14:creationId xmlns:p14="http://schemas.microsoft.com/office/powerpoint/2010/main" val="752039310"/>
      </p:ext>
    </p:extLst>
  </p:cSld>
  <p:clrMapOvr>
    <a:masterClrMapping/>
  </p:clrMapOvr>
  <p:transition>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Reimbursement</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CPT Code 92700 – Unspecified Otolaryngology Procedure</a:t>
            </a:r>
          </a:p>
          <a:p>
            <a:r>
              <a:rPr lang="en-US" dirty="0" smtClean="0"/>
              <a:t>Accompanied with:</a:t>
            </a:r>
          </a:p>
          <a:p>
            <a:pPr lvl="1"/>
            <a:r>
              <a:rPr lang="en-US" dirty="0" smtClean="0"/>
              <a:t>An explanation of the presenting sign or symptom that caused one or more of these procedures to be performed for this patient</a:t>
            </a:r>
          </a:p>
          <a:p>
            <a:pPr lvl="1"/>
            <a:r>
              <a:rPr lang="en-US" dirty="0" smtClean="0"/>
              <a:t>A complete description of what was done and what was found</a:t>
            </a:r>
          </a:p>
          <a:p>
            <a:pPr lvl="1"/>
            <a:r>
              <a:rPr lang="en-US" dirty="0" smtClean="0"/>
              <a:t>A description of any equipment that was used in the evaluation process and a justification for its necessity</a:t>
            </a:r>
          </a:p>
          <a:p>
            <a:pPr lvl="1"/>
            <a:r>
              <a:rPr lang="en-US" dirty="0" smtClean="0"/>
              <a:t>A description of your clinical assessment and interpretation of the test outcomes</a:t>
            </a:r>
          </a:p>
          <a:p>
            <a:pPr lvl="1"/>
            <a:r>
              <a:rPr lang="en-US" dirty="0" smtClean="0"/>
              <a:t>The length of time required to complete the evaluation</a:t>
            </a:r>
          </a:p>
          <a:p>
            <a:pPr lvl="1"/>
            <a:r>
              <a:rPr lang="en-US" dirty="0" smtClean="0"/>
              <a:t>Included in this report should be sufficient information to justify why these procedures were done in addition to or in place of other diagnostic procedures that have standard CPT codes.</a:t>
            </a:r>
            <a:endParaRPr lang="en-US" dirty="0"/>
          </a:p>
        </p:txBody>
      </p:sp>
      <p:sp>
        <p:nvSpPr>
          <p:cNvPr id="5" name="Slide Number Placeholder 4"/>
          <p:cNvSpPr>
            <a:spLocks noGrp="1"/>
          </p:cNvSpPr>
          <p:nvPr>
            <p:ph type="sldNum" sz="quarter" idx="4"/>
          </p:nvPr>
        </p:nvSpPr>
        <p:spPr/>
        <p:txBody>
          <a:bodyPr/>
          <a:lstStyle/>
          <a:p>
            <a:fld id="{0AFEE527-DE6D-45D2-B8CB-5152FCB7CDC4}" type="slidenum">
              <a:rPr lang="en-US" smtClean="0"/>
              <a:pPr/>
              <a:t>67</a:t>
            </a:fld>
            <a:endParaRPr lang="en-US"/>
          </a:p>
        </p:txBody>
      </p:sp>
    </p:spTree>
    <p:extLst>
      <p:ext uri="{BB962C8B-B14F-4D97-AF65-F5344CB8AC3E}">
        <p14:creationId xmlns:p14="http://schemas.microsoft.com/office/powerpoint/2010/main" val="244916105"/>
      </p:ext>
    </p:extLst>
  </p:cSld>
  <p:clrMapOvr>
    <a:masterClrMapping/>
  </p:clrMapOvr>
  <p:transition>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Reimbursement for 92700</a:t>
            </a:r>
            <a:endParaRPr lang="en-US" dirty="0"/>
          </a:p>
        </p:txBody>
      </p:sp>
      <p:sp>
        <p:nvSpPr>
          <p:cNvPr id="3" name="Content Placeholder 2"/>
          <p:cNvSpPr>
            <a:spLocks noGrp="1"/>
          </p:cNvSpPr>
          <p:nvPr>
            <p:ph idx="1"/>
          </p:nvPr>
        </p:nvSpPr>
        <p:spPr/>
        <p:txBody>
          <a:bodyPr/>
          <a:lstStyle/>
          <a:p>
            <a:r>
              <a:rPr lang="en-US" dirty="0" smtClean="0"/>
              <a:t>Can be billed &gt; 1 time per date of service </a:t>
            </a:r>
          </a:p>
          <a:p>
            <a:endParaRPr lang="en-US" dirty="0" smtClean="0"/>
          </a:p>
          <a:p>
            <a:r>
              <a:rPr lang="en-US" dirty="0" smtClean="0"/>
              <a:t>Must use 59 modifier EACH time to indicate separate and distinct procedure</a:t>
            </a:r>
          </a:p>
          <a:p>
            <a:endParaRPr lang="en-US" dirty="0" smtClean="0"/>
          </a:p>
          <a:p>
            <a:r>
              <a:rPr lang="en-US" dirty="0" smtClean="0"/>
              <a:t>Otherwise, multiple services will likely be rolled into one service</a:t>
            </a:r>
          </a:p>
          <a:p>
            <a:endParaRPr lang="en-US" dirty="0" smtClean="0"/>
          </a:p>
          <a:p>
            <a:r>
              <a:rPr lang="en-US" dirty="0" smtClean="0"/>
              <a:t>Anyone who is authorized to use CPT codes can report this code</a:t>
            </a:r>
          </a:p>
          <a:p>
            <a:endParaRPr lang="en-US" dirty="0"/>
          </a:p>
          <a:p>
            <a:r>
              <a:rPr lang="en-US" dirty="0" smtClean="0"/>
              <a:t>This code is also recommended by billing and coding experts for VEMP</a:t>
            </a:r>
            <a:endParaRPr lang="en-US" dirty="0"/>
          </a:p>
        </p:txBody>
      </p:sp>
      <p:sp>
        <p:nvSpPr>
          <p:cNvPr id="4" name="Slide Number Placeholder 3"/>
          <p:cNvSpPr>
            <a:spLocks noGrp="1"/>
          </p:cNvSpPr>
          <p:nvPr>
            <p:ph type="sldNum" sz="quarter" idx="4"/>
          </p:nvPr>
        </p:nvSpPr>
        <p:spPr/>
        <p:txBody>
          <a:bodyPr/>
          <a:lstStyle/>
          <a:p>
            <a:fld id="{0AFEE527-DE6D-45D2-B8CB-5152FCB7CDC4}" type="slidenum">
              <a:rPr lang="en-US" smtClean="0"/>
              <a:pPr/>
              <a:t>68</a:t>
            </a:fld>
            <a:endParaRPr lang="en-US"/>
          </a:p>
        </p:txBody>
      </p:sp>
    </p:spTree>
    <p:extLst>
      <p:ext uri="{BB962C8B-B14F-4D97-AF65-F5344CB8AC3E}">
        <p14:creationId xmlns:p14="http://schemas.microsoft.com/office/powerpoint/2010/main" val="118833454"/>
      </p:ext>
    </p:extLst>
  </p:cSld>
  <p:clrMapOvr>
    <a:masterClrMapping/>
  </p:clrMapOvr>
  <p:transition>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54032"/>
          </a:xfrm>
        </p:spPr>
        <p:txBody>
          <a:bodyPr>
            <a:normAutofit/>
          </a:bodyPr>
          <a:lstStyle/>
          <a:p>
            <a:r>
              <a:rPr lang="en-US" b="1" dirty="0" smtClean="0">
                <a:solidFill>
                  <a:schemeClr val="tx1"/>
                </a:solidFill>
              </a:rPr>
              <a:t>Stay updated</a:t>
            </a:r>
            <a:endParaRPr lang="en-US" b="1" dirty="0">
              <a:solidFill>
                <a:schemeClr val="tx1"/>
              </a:solidFill>
            </a:endParaRPr>
          </a:p>
        </p:txBody>
      </p:sp>
      <p:pic>
        <p:nvPicPr>
          <p:cNvPr id="3" name="Picture 4"/>
          <p:cNvPicPr>
            <a:picLocks noChangeAspect="1" noChangeArrowheads="1"/>
          </p:cNvPicPr>
          <p:nvPr/>
        </p:nvPicPr>
        <p:blipFill>
          <a:blip r:embed="rId2" cstate="print"/>
          <a:srcRect/>
          <a:stretch>
            <a:fillRect/>
          </a:stretch>
        </p:blipFill>
        <p:spPr bwMode="auto">
          <a:xfrm>
            <a:off x="0" y="980728"/>
            <a:ext cx="9031814" cy="3600461"/>
          </a:xfrm>
          <a:prstGeom prst="rect">
            <a:avLst/>
          </a:prstGeom>
          <a:noFill/>
          <a:ln w="9525">
            <a:noFill/>
            <a:miter lim="800000"/>
            <a:headEnd/>
            <a:tailEnd/>
          </a:ln>
          <a:effectLst/>
        </p:spPr>
      </p:pic>
      <p:sp>
        <p:nvSpPr>
          <p:cNvPr id="4" name="TextBox 3"/>
          <p:cNvSpPr txBox="1"/>
          <p:nvPr/>
        </p:nvSpPr>
        <p:spPr>
          <a:xfrm>
            <a:off x="762000" y="4800600"/>
            <a:ext cx="6172200" cy="1200329"/>
          </a:xfrm>
          <a:prstGeom prst="rect">
            <a:avLst/>
          </a:prstGeom>
          <a:noFill/>
        </p:spPr>
        <p:txBody>
          <a:bodyPr wrap="square" rtlCol="0">
            <a:spAutoFit/>
          </a:bodyPr>
          <a:lstStyle/>
          <a:p>
            <a:endParaRPr lang="en-US" sz="2400" dirty="0"/>
          </a:p>
          <a:p>
            <a:r>
              <a:rPr lang="en-US" sz="2400" dirty="0" smtClean="0"/>
              <a:t>	</a:t>
            </a:r>
          </a:p>
          <a:p>
            <a:endParaRPr lang="en-US" sz="2400" dirty="0"/>
          </a:p>
        </p:txBody>
      </p:sp>
      <p:sp>
        <p:nvSpPr>
          <p:cNvPr id="5" name="Slide Number Placeholder 4"/>
          <p:cNvSpPr>
            <a:spLocks noGrp="1"/>
          </p:cNvSpPr>
          <p:nvPr>
            <p:ph type="sldNum" sz="quarter" idx="4"/>
          </p:nvPr>
        </p:nvSpPr>
        <p:spPr/>
        <p:txBody>
          <a:bodyPr/>
          <a:lstStyle/>
          <a:p>
            <a:fld id="{0AFEE527-DE6D-45D2-B8CB-5152FCB7CDC4}" type="slidenum">
              <a:rPr lang="en-US" smtClean="0"/>
              <a:pPr/>
              <a:t>69</a:t>
            </a:fld>
            <a:endParaRPr lang="en-US"/>
          </a:p>
        </p:txBody>
      </p:sp>
      <p:sp>
        <p:nvSpPr>
          <p:cNvPr id="6" name="TextBox 5"/>
          <p:cNvSpPr txBox="1"/>
          <p:nvPr/>
        </p:nvSpPr>
        <p:spPr>
          <a:xfrm>
            <a:off x="2971800" y="4953000"/>
            <a:ext cx="3352800" cy="461665"/>
          </a:xfrm>
          <a:prstGeom prst="rect">
            <a:avLst/>
          </a:prstGeom>
          <a:noFill/>
        </p:spPr>
        <p:txBody>
          <a:bodyPr wrap="square" rtlCol="0">
            <a:spAutoFit/>
          </a:bodyPr>
          <a:lstStyle/>
          <a:p>
            <a:r>
              <a:rPr lang="en-US" sz="2400" dirty="0" smtClean="0">
                <a:hlinkClick r:id="rId3"/>
              </a:rPr>
              <a:t>khill@otometrics.com</a:t>
            </a:r>
            <a:r>
              <a:rPr lang="en-US" dirty="0" smtClean="0"/>
              <a:t>	</a:t>
            </a:r>
            <a:endParaRPr lang="en-US" dirty="0"/>
          </a:p>
        </p:txBody>
      </p:sp>
    </p:spTree>
    <p:extLst>
      <p:ext uri="{BB962C8B-B14F-4D97-AF65-F5344CB8AC3E}">
        <p14:creationId xmlns:p14="http://schemas.microsoft.com/office/powerpoint/2010/main" val="1555516647"/>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 of Head Impulse testing</a:t>
            </a:r>
            <a:endParaRPr lang="en-US" dirty="0"/>
          </a:p>
        </p:txBody>
      </p:sp>
      <p:sp>
        <p:nvSpPr>
          <p:cNvPr id="3" name="Content Placeholder 2"/>
          <p:cNvSpPr>
            <a:spLocks noGrp="1"/>
          </p:cNvSpPr>
          <p:nvPr>
            <p:ph idx="1"/>
          </p:nvPr>
        </p:nvSpPr>
        <p:spPr/>
        <p:txBody>
          <a:bodyPr/>
          <a:lstStyle/>
          <a:p>
            <a:r>
              <a:rPr lang="en-US" dirty="0" smtClean="0"/>
              <a:t>Described in 1988 by Drs. </a:t>
            </a:r>
            <a:r>
              <a:rPr lang="en-US" dirty="0" err="1" smtClean="0"/>
              <a:t>Halmagyi</a:t>
            </a:r>
            <a:r>
              <a:rPr lang="en-US" dirty="0" smtClean="0"/>
              <a:t> and </a:t>
            </a:r>
            <a:r>
              <a:rPr lang="en-US" dirty="0" err="1" smtClean="0"/>
              <a:t>Curthoys</a:t>
            </a:r>
            <a:r>
              <a:rPr lang="en-US" dirty="0" smtClean="0"/>
              <a:t> as a bedside test of the </a:t>
            </a:r>
            <a:r>
              <a:rPr lang="en-US" dirty="0" err="1" smtClean="0"/>
              <a:t>vestibulo</a:t>
            </a:r>
            <a:r>
              <a:rPr lang="en-US" dirty="0" smtClean="0"/>
              <a:t>-ocular reflex (VOR).</a:t>
            </a:r>
          </a:p>
          <a:p>
            <a:endParaRPr lang="en-US" sz="2000" dirty="0" smtClean="0"/>
          </a:p>
          <a:p>
            <a:r>
              <a:rPr lang="en-US" dirty="0" smtClean="0"/>
              <a:t>Examiner monitors eye movement as the head is thrust to the left or right. The patient is fixating on an object, typically the examiners nose.</a:t>
            </a:r>
          </a:p>
          <a:p>
            <a:endParaRPr lang="en-US" dirty="0" smtClean="0"/>
          </a:p>
          <a:p>
            <a:r>
              <a:rPr lang="en-US" dirty="0" smtClean="0"/>
              <a:t>Horizontal head thrusts test the lateral semicircular canals - </a:t>
            </a:r>
            <a:r>
              <a:rPr lang="en-US" sz="2000" dirty="0" smtClean="0"/>
              <a:t>t</a:t>
            </a:r>
            <a:r>
              <a:rPr lang="en-US" dirty="0" smtClean="0"/>
              <a:t>esting vertical canals is more difficult</a:t>
            </a:r>
            <a:endParaRPr lang="en-US" dirty="0"/>
          </a:p>
          <a:p>
            <a:pPr lvl="1"/>
            <a:endParaRPr lang="en-US" dirty="0" smtClean="0"/>
          </a:p>
          <a:p>
            <a:pPr marL="0" indent="0">
              <a:buNone/>
            </a:pPr>
            <a:endParaRPr lang="en-US" sz="2000" dirty="0"/>
          </a:p>
        </p:txBody>
      </p:sp>
      <p:sp>
        <p:nvSpPr>
          <p:cNvPr id="4" name="Slide Number Placeholder 3"/>
          <p:cNvSpPr>
            <a:spLocks noGrp="1"/>
          </p:cNvSpPr>
          <p:nvPr>
            <p:ph type="sldNum" sz="quarter" idx="4"/>
          </p:nvPr>
        </p:nvSpPr>
        <p:spPr/>
        <p:txBody>
          <a:bodyPr/>
          <a:lstStyle/>
          <a:p>
            <a:fld id="{0AFEE527-DE6D-45D2-B8CB-5152FCB7CDC4}" type="slidenum">
              <a:rPr lang="en-US" smtClean="0"/>
              <a:pPr/>
              <a:t>7</a:t>
            </a:fld>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t>
            </a:r>
            <a:r>
              <a:rPr lang="en-US" dirty="0" err="1" smtClean="0"/>
              <a:t>Vestibulo</a:t>
            </a:r>
            <a:r>
              <a:rPr lang="en-US" dirty="0" smtClean="0"/>
              <a:t>-ocular Reflex</a:t>
            </a:r>
            <a:endParaRPr lang="en-US" dirty="0"/>
          </a:p>
        </p:txBody>
      </p:sp>
      <p:sp>
        <p:nvSpPr>
          <p:cNvPr id="3" name="Content Placeholder 2"/>
          <p:cNvSpPr>
            <a:spLocks noGrp="1"/>
          </p:cNvSpPr>
          <p:nvPr>
            <p:ph idx="1"/>
          </p:nvPr>
        </p:nvSpPr>
        <p:spPr/>
        <p:txBody>
          <a:bodyPr>
            <a:normAutofit/>
          </a:bodyPr>
          <a:lstStyle/>
          <a:p>
            <a:r>
              <a:rPr lang="en-US" sz="2400" dirty="0" smtClean="0"/>
              <a:t>A reflexive eye movement that stabilizes images on the retina by producing eye movement in the opposite direction of head movement.</a:t>
            </a:r>
          </a:p>
          <a:p>
            <a:pPr algn="ctr">
              <a:buNone/>
            </a:pPr>
            <a:endParaRPr lang="en-US" sz="2400" dirty="0" smtClean="0"/>
          </a:p>
          <a:p>
            <a:r>
              <a:rPr lang="en-US" sz="2400" dirty="0" smtClean="0"/>
              <a:t>Mediated by the semicircular canals.</a:t>
            </a:r>
          </a:p>
          <a:p>
            <a:pPr>
              <a:buNone/>
            </a:pPr>
            <a:endParaRPr lang="en-US" sz="2400" dirty="0" smtClean="0"/>
          </a:p>
          <a:p>
            <a:r>
              <a:rPr lang="en-US" sz="2400" dirty="0" smtClean="0"/>
              <a:t>Eye movement must equal head movement in the opposite direction to maintain gaze. Normal VOR has a gain near 1.0. </a:t>
            </a:r>
          </a:p>
          <a:p>
            <a:pPr algn="ctr">
              <a:buNone/>
            </a:pPr>
            <a:endParaRPr lang="en-US" sz="2400" dirty="0"/>
          </a:p>
        </p:txBody>
      </p:sp>
      <p:sp>
        <p:nvSpPr>
          <p:cNvPr id="4" name="Slide Number Placeholder 3"/>
          <p:cNvSpPr>
            <a:spLocks noGrp="1"/>
          </p:cNvSpPr>
          <p:nvPr>
            <p:ph type="sldNum" sz="quarter" idx="4"/>
          </p:nvPr>
        </p:nvSpPr>
        <p:spPr/>
        <p:txBody>
          <a:bodyPr/>
          <a:lstStyle/>
          <a:p>
            <a:fld id="{0AFEE527-DE6D-45D2-B8CB-5152FCB7CDC4}" type="slidenum">
              <a:rPr lang="en-US" smtClean="0"/>
              <a:pPr/>
              <a:t>8</a:t>
            </a:fld>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does the VOR show with bedside/visual observation?</a:t>
            </a:r>
            <a:endParaRPr lang="en-US" dirty="0"/>
          </a:p>
        </p:txBody>
      </p:sp>
      <p:sp>
        <p:nvSpPr>
          <p:cNvPr id="3" name="Content Placeholder 2"/>
          <p:cNvSpPr>
            <a:spLocks noGrp="1"/>
          </p:cNvSpPr>
          <p:nvPr>
            <p:ph idx="1"/>
          </p:nvPr>
        </p:nvSpPr>
        <p:spPr/>
        <p:txBody>
          <a:bodyPr/>
          <a:lstStyle/>
          <a:p>
            <a:pPr algn="ctr">
              <a:buNone/>
            </a:pPr>
            <a:endParaRPr lang="en-US" sz="2400" b="1" dirty="0"/>
          </a:p>
          <a:p>
            <a:pPr algn="ctr">
              <a:buNone/>
            </a:pPr>
            <a:r>
              <a:rPr lang="en-US" sz="2400" b="1" dirty="0" smtClean="0"/>
              <a:t>Patients produced the following movements:</a:t>
            </a:r>
          </a:p>
          <a:p>
            <a:pPr algn="ctr"/>
            <a:endParaRPr lang="en-US" dirty="0" smtClean="0"/>
          </a:p>
          <a:p>
            <a:pPr algn="ctr">
              <a:buNone/>
            </a:pPr>
            <a:r>
              <a:rPr lang="en-US" dirty="0" smtClean="0"/>
              <a:t>	1. </a:t>
            </a:r>
            <a:r>
              <a:rPr lang="en-US" u="sng" dirty="0" smtClean="0"/>
              <a:t>Normal</a:t>
            </a:r>
            <a:r>
              <a:rPr lang="en-US" dirty="0" smtClean="0"/>
              <a:t>: Patient’s eyes remain fixated on the target</a:t>
            </a:r>
          </a:p>
          <a:p>
            <a:pPr algn="ctr"/>
            <a:endParaRPr lang="en-US" dirty="0" smtClean="0"/>
          </a:p>
          <a:p>
            <a:pPr algn="ctr">
              <a:buNone/>
            </a:pPr>
            <a:r>
              <a:rPr lang="en-US" dirty="0" smtClean="0"/>
              <a:t>	2.</a:t>
            </a:r>
            <a:r>
              <a:rPr lang="en-US" u="sng" dirty="0" smtClean="0"/>
              <a:t>Catch-up saccade</a:t>
            </a:r>
            <a:r>
              <a:rPr lang="en-US" dirty="0" smtClean="0"/>
              <a:t>: Patient makes a corrective eye movement to the target post-head movement. </a:t>
            </a:r>
            <a:r>
              <a:rPr lang="en-US" b="1" dirty="0" smtClean="0"/>
              <a:t>Visible</a:t>
            </a:r>
            <a:r>
              <a:rPr lang="en-US" dirty="0" smtClean="0"/>
              <a:t> to an observer.</a:t>
            </a:r>
          </a:p>
          <a:p>
            <a:pPr algn="ctr"/>
            <a:endParaRPr lang="en-US" dirty="0" smtClean="0"/>
          </a:p>
          <a:p>
            <a:pPr algn="ctr">
              <a:buNone/>
            </a:pPr>
            <a:r>
              <a:rPr lang="en-US" dirty="0" smtClean="0"/>
              <a:t>	</a:t>
            </a:r>
            <a:endParaRPr lang="en-US" u="sng" dirty="0"/>
          </a:p>
        </p:txBody>
      </p:sp>
      <p:sp>
        <p:nvSpPr>
          <p:cNvPr id="4" name="Slide Number Placeholder 3"/>
          <p:cNvSpPr>
            <a:spLocks noGrp="1"/>
          </p:cNvSpPr>
          <p:nvPr>
            <p:ph type="sldNum" sz="quarter" idx="4"/>
          </p:nvPr>
        </p:nvSpPr>
        <p:spPr/>
        <p:txBody>
          <a:bodyPr/>
          <a:lstStyle/>
          <a:p>
            <a:fld id="{0AFEE527-DE6D-45D2-B8CB-5152FCB7CDC4}" type="slidenum">
              <a:rPr lang="en-US" smtClean="0"/>
              <a:pPr/>
              <a:t>9</a:t>
            </a:fld>
            <a:endParaRPr lang="en-US"/>
          </a:p>
        </p:txBody>
      </p:sp>
    </p:spTree>
    <p:extLst>
      <p:ext uri="{BB962C8B-B14F-4D97-AF65-F5344CB8AC3E}">
        <p14:creationId xmlns:p14="http://schemas.microsoft.com/office/powerpoint/2010/main" val="30988449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3|2.4"/>
</p:tagLst>
</file>

<file path=ppt/tags/tag2.xml><?xml version="1.0" encoding="utf-8"?>
<p:tagLst xmlns:a="http://schemas.openxmlformats.org/drawingml/2006/main" xmlns:r="http://schemas.openxmlformats.org/officeDocument/2006/relationships" xmlns:p="http://schemas.openxmlformats.org/presentationml/2006/main">
  <p:tag name="TIMING" val="|1.5|1.3|1.6"/>
</p:tagLst>
</file>

<file path=ppt/tags/tag3.xml><?xml version="1.0" encoding="utf-8"?>
<p:tagLst xmlns:a="http://schemas.openxmlformats.org/drawingml/2006/main" xmlns:r="http://schemas.openxmlformats.org/officeDocument/2006/relationships" xmlns:p="http://schemas.openxmlformats.org/presentationml/2006/main">
  <p:tag name="TIMING" val="|1.5|1.3|1.6"/>
</p:tagLst>
</file>

<file path=ppt/tags/tag4.xml><?xml version="1.0" encoding="utf-8"?>
<p:tagLst xmlns:a="http://schemas.openxmlformats.org/drawingml/2006/main" xmlns:r="http://schemas.openxmlformats.org/officeDocument/2006/relationships" xmlns:p="http://schemas.openxmlformats.org/presentationml/2006/main">
  <p:tag name="TIMING" val="|1.8|1.8|1.9|3.1"/>
</p:tagLst>
</file>

<file path=ppt/tags/tag5.xml><?xml version="1.0" encoding="utf-8"?>
<p:tagLst xmlns:a="http://schemas.openxmlformats.org/drawingml/2006/main" xmlns:r="http://schemas.openxmlformats.org/officeDocument/2006/relationships" xmlns:p="http://schemas.openxmlformats.org/presentationml/2006/main">
  <p:tag name="TIMING" val="|1.5|1.8"/>
</p:tagLst>
</file>

<file path=ppt/tags/tag6.xml><?xml version="1.0" encoding="utf-8"?>
<p:tagLst xmlns:a="http://schemas.openxmlformats.org/drawingml/2006/main" xmlns:r="http://schemas.openxmlformats.org/officeDocument/2006/relationships" xmlns:p="http://schemas.openxmlformats.org/presentationml/2006/main">
  <p:tag name="TIMING" val="|1.8|2.2|1.6"/>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SI_GNO">
  <a:themeElements>
    <a:clrScheme name="GN Otometrics">
      <a:dk1>
        <a:srgbClr val="262626"/>
      </a:dk1>
      <a:lt1>
        <a:sysClr val="window" lastClr="FFFFFF"/>
      </a:lt1>
      <a:dk2>
        <a:srgbClr val="262626"/>
      </a:dk2>
      <a:lt2>
        <a:srgbClr val="FFFFFF"/>
      </a:lt2>
      <a:accent1>
        <a:srgbClr val="005B99"/>
      </a:accent1>
      <a:accent2>
        <a:srgbClr val="2D3E4B"/>
      </a:accent2>
      <a:accent3>
        <a:srgbClr val="00AAE1"/>
      </a:accent3>
      <a:accent4>
        <a:srgbClr val="89BA16"/>
      </a:accent4>
      <a:accent5>
        <a:srgbClr val="E32327"/>
      </a:accent5>
      <a:accent6>
        <a:srgbClr val="262626"/>
      </a:accent6>
      <a:hlink>
        <a:srgbClr val="0061A0"/>
      </a:hlink>
      <a:folHlink>
        <a:srgbClr val="98AAB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ASI_GNO</Template>
  <TotalTime>8225</TotalTime>
  <Words>4150</Words>
  <Application>Microsoft Office PowerPoint</Application>
  <PresentationFormat>On-screen Show (4:3)</PresentationFormat>
  <Paragraphs>544</Paragraphs>
  <Slides>69</Slides>
  <Notes>20</Notes>
  <HiddenSlides>0</HiddenSlides>
  <MMClips>5</MMClips>
  <ScaleCrop>false</ScaleCrop>
  <HeadingPairs>
    <vt:vector size="4" baseType="variant">
      <vt:variant>
        <vt:lpstr>Theme</vt:lpstr>
      </vt:variant>
      <vt:variant>
        <vt:i4>1</vt:i4>
      </vt:variant>
      <vt:variant>
        <vt:lpstr>Slide Titles</vt:lpstr>
      </vt:variant>
      <vt:variant>
        <vt:i4>69</vt:i4>
      </vt:variant>
    </vt:vector>
  </HeadingPairs>
  <TitlesOfParts>
    <vt:vector size="70" baseType="lpstr">
      <vt:lpstr>ASI_GNO</vt:lpstr>
      <vt:lpstr>Vestibular Assessment using Video Head Impulse Testing (vHIT)  October 2017</vt:lpstr>
      <vt:lpstr>Today’s Agenda</vt:lpstr>
      <vt:lpstr>Current Status of Vestibular Assessment</vt:lpstr>
      <vt:lpstr>Current Status of Vestibular Assessment</vt:lpstr>
      <vt:lpstr>Foundation of Head Impulse Testing</vt:lpstr>
      <vt:lpstr>Head Impulse: The Beginning</vt:lpstr>
      <vt:lpstr>Overview of Head Impulse testing</vt:lpstr>
      <vt:lpstr>The Vestibulo-ocular Reflex</vt:lpstr>
      <vt:lpstr>What does the VOR show with bedside/visual observation?</vt:lpstr>
      <vt:lpstr>Bedside Procedure - Normal</vt:lpstr>
      <vt:lpstr>Bedside Procedure - Abnormal</vt:lpstr>
      <vt:lpstr>PowerPoint Presentation</vt:lpstr>
      <vt:lpstr>Visual Observation – How effective is it?</vt:lpstr>
      <vt:lpstr>Visual Observation Limitations</vt:lpstr>
      <vt:lpstr>Another limitation…</vt:lpstr>
      <vt:lpstr>PowerPoint Presentation</vt:lpstr>
      <vt:lpstr>Head Impulse Test – Normal Responses </vt:lpstr>
      <vt:lpstr>Head Impulse Test – Right Vestibular Lesion</vt:lpstr>
      <vt:lpstr>Head Impulse Test – Right Vestibular Lesion</vt:lpstr>
      <vt:lpstr>Head Impulse Test – Right Vestibular Lesion</vt:lpstr>
      <vt:lpstr> Overt Catch-Up Saccades – a closer view</vt:lpstr>
      <vt:lpstr>Covert catch-Up Saccades – a closer view</vt:lpstr>
      <vt:lpstr>Beyond Observation: Scleral Search Coils</vt:lpstr>
      <vt:lpstr>The dilemma?</vt:lpstr>
      <vt:lpstr>PowerPoint Presentation</vt:lpstr>
      <vt:lpstr>PowerPoint Presentation</vt:lpstr>
      <vt:lpstr>Moving beyond Scleral Search Coil</vt:lpstr>
      <vt:lpstr> </vt:lpstr>
      <vt:lpstr>Prototype Goggle vs. Scleral Search Coil</vt:lpstr>
      <vt:lpstr>Prototype Goggle vs Scleral Search Coil</vt:lpstr>
      <vt:lpstr> </vt:lpstr>
      <vt:lpstr>Prototype Goggle vs Scleral Search Coil</vt:lpstr>
      <vt:lpstr>vHIT vs Visual Observation/Bedside Testing</vt:lpstr>
      <vt:lpstr>Performing vHIT</vt:lpstr>
      <vt:lpstr>Video HIT: Evaluate all six canals</vt:lpstr>
      <vt:lpstr>Performing Lateral Impulses</vt:lpstr>
      <vt:lpstr>Example of Results</vt:lpstr>
      <vt:lpstr>Performing Impulses </vt:lpstr>
      <vt:lpstr>Vertical Canal Tests</vt:lpstr>
      <vt:lpstr>Performing Vertical Impulses - LARP and RALP</vt:lpstr>
      <vt:lpstr>Head Impulse Test Results</vt:lpstr>
      <vt:lpstr>Criteria for Abnormality</vt:lpstr>
      <vt:lpstr>vHIT Interpretation</vt:lpstr>
      <vt:lpstr>ICS Impulse – Gain Graph</vt:lpstr>
      <vt:lpstr>ICS Impulse – Gain Graph</vt:lpstr>
      <vt:lpstr>Head Impulse Testing – Normal</vt:lpstr>
      <vt:lpstr>Head Impulse Testing – Normal 2D</vt:lpstr>
      <vt:lpstr>Hex Plot</vt:lpstr>
      <vt:lpstr>Hex Plot - Normal</vt:lpstr>
      <vt:lpstr>Head Impulse Testing – Overt</vt:lpstr>
      <vt:lpstr>Head Impulse Testing – Overt 2D</vt:lpstr>
      <vt:lpstr>Head Impulse Testing – Overt 3D</vt:lpstr>
      <vt:lpstr>Head Impulse Testing – Covert</vt:lpstr>
      <vt:lpstr>Head Impulse Testing – Covert 2D</vt:lpstr>
      <vt:lpstr>Head Impulse Testing – Covert 3D</vt:lpstr>
      <vt:lpstr>Hex Plot – Unilateral Weakness</vt:lpstr>
      <vt:lpstr>A note on Spontaneous Nystagmus</vt:lpstr>
      <vt:lpstr>vHIT Testing – Implications &amp; Applications</vt:lpstr>
      <vt:lpstr>A Full Range of Frequencies</vt:lpstr>
      <vt:lpstr>Site of lesion differentiation </vt:lpstr>
      <vt:lpstr>Left Superior Vestibular Neuritis – Lateral and Anterior Canals </vt:lpstr>
      <vt:lpstr>Right Inferior Vestibular Neuritis – Posterior Canal</vt:lpstr>
      <vt:lpstr>Applications of vHIT</vt:lpstr>
      <vt:lpstr>How can we use it?</vt:lpstr>
      <vt:lpstr>vHIT Testing - Reimbursement</vt:lpstr>
      <vt:lpstr>Reimbursement</vt:lpstr>
      <vt:lpstr>Reimbursement</vt:lpstr>
      <vt:lpstr>Reimbursement for 92700</vt:lpstr>
      <vt:lpstr>Stay updated</vt:lpstr>
    </vt:vector>
  </TitlesOfParts>
  <Company>GN ReSound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AURICAL HIT online training</dc:title>
  <dc:creator>mjurado</dc:creator>
  <cp:lastModifiedBy>Wendy Switalski</cp:lastModifiedBy>
  <cp:revision>523</cp:revision>
  <dcterms:created xsi:type="dcterms:W3CDTF">2012-06-26T16:21:30Z</dcterms:created>
  <dcterms:modified xsi:type="dcterms:W3CDTF">2017-10-03T18:15:54Z</dcterms:modified>
</cp:coreProperties>
</file>